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06" r:id="rId1"/>
  </p:sldMasterIdLst>
  <p:notesMasterIdLst>
    <p:notesMasterId r:id="rId30"/>
  </p:notesMasterIdLst>
  <p:sldIdLst>
    <p:sldId id="309" r:id="rId2"/>
    <p:sldId id="310" r:id="rId3"/>
    <p:sldId id="343" r:id="rId4"/>
    <p:sldId id="311" r:id="rId5"/>
    <p:sldId id="317" r:id="rId6"/>
    <p:sldId id="318" r:id="rId7"/>
    <p:sldId id="319" r:id="rId8"/>
    <p:sldId id="320" r:id="rId9"/>
    <p:sldId id="321" r:id="rId10"/>
    <p:sldId id="322" r:id="rId11"/>
    <p:sldId id="323" r:id="rId12"/>
    <p:sldId id="324" r:id="rId13"/>
    <p:sldId id="332" r:id="rId14"/>
    <p:sldId id="325" r:id="rId15"/>
    <p:sldId id="326" r:id="rId16"/>
    <p:sldId id="327" r:id="rId17"/>
    <p:sldId id="328" r:id="rId18"/>
    <p:sldId id="329" r:id="rId19"/>
    <p:sldId id="330" r:id="rId20"/>
    <p:sldId id="331" r:id="rId21"/>
    <p:sldId id="333" r:id="rId22"/>
    <p:sldId id="334" r:id="rId23"/>
    <p:sldId id="335" r:id="rId24"/>
    <p:sldId id="336" r:id="rId25"/>
    <p:sldId id="337" r:id="rId26"/>
    <p:sldId id="338" r:id="rId27"/>
    <p:sldId id="339" r:id="rId28"/>
    <p:sldId id="34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3300"/>
    <a:srgbClr val="000099"/>
    <a:srgbClr val="008000"/>
    <a:srgbClr val="FFFF00"/>
    <a:srgbClr val="0099FF"/>
    <a:srgbClr val="33CC33"/>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85BB83-0AF1-4B92-A3B7-A177406AF59D}" v="1" dt="2024-11-05T20:52:26.0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76" autoAdjust="0"/>
  </p:normalViewPr>
  <p:slideViewPr>
    <p:cSldViewPr>
      <p:cViewPr varScale="1">
        <p:scale>
          <a:sx n="115" d="100"/>
          <a:sy n="115" d="100"/>
        </p:scale>
        <p:origin x="2160"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Warren" userId="f8b959c53691e537" providerId="LiveId" clId="{0485BB83-0AF1-4B92-A3B7-A177406AF59D}"/>
    <pc:docChg chg="modSld">
      <pc:chgData name="Paul Warren" userId="f8b959c53691e537" providerId="LiveId" clId="{0485BB83-0AF1-4B92-A3B7-A177406AF59D}" dt="2024-11-05T21:17:42.557" v="24" actId="20577"/>
      <pc:docMkLst>
        <pc:docMk/>
      </pc:docMkLst>
      <pc:sldChg chg="modSp mod">
        <pc:chgData name="Paul Warren" userId="f8b959c53691e537" providerId="LiveId" clId="{0485BB83-0AF1-4B92-A3B7-A177406AF59D}" dt="2024-11-05T20:51:17.124" v="7" actId="20577"/>
        <pc:sldMkLst>
          <pc:docMk/>
          <pc:sldMk cId="0" sldId="309"/>
        </pc:sldMkLst>
        <pc:spChg chg="mod">
          <ac:chgData name="Paul Warren" userId="f8b959c53691e537" providerId="LiveId" clId="{0485BB83-0AF1-4B92-A3B7-A177406AF59D}" dt="2024-11-05T20:51:17.124" v="7" actId="20577"/>
          <ac:spMkLst>
            <pc:docMk/>
            <pc:sldMk cId="0" sldId="309"/>
            <ac:spMk id="14339" creationId="{00000000-0000-0000-0000-000000000000}"/>
          </ac:spMkLst>
        </pc:spChg>
      </pc:sldChg>
      <pc:sldChg chg="modSp mod">
        <pc:chgData name="Paul Warren" userId="f8b959c53691e537" providerId="LiveId" clId="{0485BB83-0AF1-4B92-A3B7-A177406AF59D}" dt="2024-11-05T21:17:42.557" v="24" actId="20577"/>
        <pc:sldMkLst>
          <pc:docMk/>
          <pc:sldMk cId="0" sldId="327"/>
        </pc:sldMkLst>
        <pc:spChg chg="mod">
          <ac:chgData name="Paul Warren" userId="f8b959c53691e537" providerId="LiveId" clId="{0485BB83-0AF1-4B92-A3B7-A177406AF59D}" dt="2024-11-05T21:17:42.557" v="24" actId="20577"/>
          <ac:spMkLst>
            <pc:docMk/>
            <pc:sldMk cId="0" sldId="327"/>
            <ac:spMk id="31747" creationId="{00000000-0000-0000-0000-000000000000}"/>
          </ac:spMkLst>
        </pc:spChg>
      </pc:sldChg>
      <pc:sldChg chg="modSp mod">
        <pc:chgData name="Paul Warren" userId="f8b959c53691e537" providerId="LiveId" clId="{0485BB83-0AF1-4B92-A3B7-A177406AF59D}" dt="2024-11-05T20:51:51.310" v="11" actId="20577"/>
        <pc:sldMkLst>
          <pc:docMk/>
          <pc:sldMk cId="0" sldId="333"/>
        </pc:sldMkLst>
        <pc:spChg chg="mod">
          <ac:chgData name="Paul Warren" userId="f8b959c53691e537" providerId="LiveId" clId="{0485BB83-0AF1-4B92-A3B7-A177406AF59D}" dt="2024-11-05T20:51:51.310" v="11" actId="20577"/>
          <ac:spMkLst>
            <pc:docMk/>
            <pc:sldMk cId="0" sldId="333"/>
            <ac:spMk id="36867" creationId="{00000000-0000-0000-0000-000000000000}"/>
          </ac:spMkLst>
        </pc:spChg>
      </pc:sldChg>
      <pc:sldChg chg="modSp">
        <pc:chgData name="Paul Warren" userId="f8b959c53691e537" providerId="LiveId" clId="{0485BB83-0AF1-4B92-A3B7-A177406AF59D}" dt="2024-11-05T20:52:26.084" v="12"/>
        <pc:sldMkLst>
          <pc:docMk/>
          <pc:sldMk cId="0" sldId="340"/>
        </pc:sldMkLst>
        <pc:graphicFrameChg chg="mod">
          <ac:chgData name="Paul Warren" userId="f8b959c53691e537" providerId="LiveId" clId="{0485BB83-0AF1-4B92-A3B7-A177406AF59D}" dt="2024-11-05T20:52:26.084" v="12"/>
          <ac:graphicFrameMkLst>
            <pc:docMk/>
            <pc:sldMk cId="0" sldId="340"/>
            <ac:graphicFrameMk id="3074" creationId="{00000000-0000-0000-0000-000000000000}"/>
          </ac:graphicFrameMkLst>
        </pc:graphicFrame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4133DDA7-6099-414E-9CFC-CAE526391A7C}" type="datetimeFigureOut">
              <a:rPr lang="ja-JP" altLang="en-US"/>
              <a:pPr>
                <a:defRPr/>
              </a:pPr>
              <a:t>2024/11/8</a:t>
            </a:fld>
            <a:endParaRPr lang="en-US" altLang="ja-JP"/>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8B8C1E82-1998-4465-A1BB-FC21AB869F52}" type="slidenum">
              <a:rPr lang="ja-JP" altLang="en-US"/>
              <a:pPr>
                <a:defRPr/>
              </a:pPr>
              <a:t>‹#›</a:t>
            </a:fld>
            <a:endParaRPr lang="en-US" altLang="ja-JP"/>
          </a:p>
        </p:txBody>
      </p:sp>
    </p:spTree>
    <p:extLst>
      <p:ext uri="{BB962C8B-B14F-4D97-AF65-F5344CB8AC3E}">
        <p14:creationId xmlns:p14="http://schemas.microsoft.com/office/powerpoint/2010/main" val="34602532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xfrm>
            <a:off x="1152525" y="693738"/>
            <a:ext cx="4552950" cy="3414712"/>
          </a:xfrm>
          <a:noFill/>
          <a:ln>
            <a:solidFill>
              <a:srgbClr val="000000"/>
            </a:solidFill>
            <a:miter lim="800000"/>
            <a:headEnd/>
            <a:tailEnd/>
          </a:ln>
        </p:spPr>
      </p:sp>
      <p:sp>
        <p:nvSpPr>
          <p:cNvPr id="46083" name="Rectangle 3"/>
          <p:cNvSpPr>
            <a:spLocks noGrp="1"/>
          </p:cNvSpPr>
          <p:nvPr>
            <p:ph type="body" idx="1"/>
          </p:nvPr>
        </p:nvSpPr>
        <p:spPr bwMode="auto">
          <a:xfrm>
            <a:off x="911225" y="4343400"/>
            <a:ext cx="5033963" cy="4114800"/>
          </a:xfrm>
          <a:noFill/>
        </p:spPr>
        <p:txBody>
          <a:bodyPr/>
          <a:lstStyle/>
          <a:p>
            <a:endParaRPr lang="en-GB">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xfrm>
            <a:off x="1152525" y="693738"/>
            <a:ext cx="4552950" cy="3414712"/>
          </a:xfrm>
          <a:noFill/>
          <a:ln>
            <a:solidFill>
              <a:srgbClr val="000000"/>
            </a:solidFill>
            <a:miter lim="800000"/>
            <a:headEnd/>
            <a:tailEnd/>
          </a:ln>
        </p:spPr>
      </p:sp>
      <p:sp>
        <p:nvSpPr>
          <p:cNvPr id="59395" name="Rectangle 3"/>
          <p:cNvSpPr>
            <a:spLocks noGrp="1"/>
          </p:cNvSpPr>
          <p:nvPr>
            <p:ph type="body" idx="1"/>
          </p:nvPr>
        </p:nvSpPr>
        <p:spPr bwMode="auto">
          <a:xfrm>
            <a:off x="911225" y="4343400"/>
            <a:ext cx="5033963" cy="4114800"/>
          </a:xfrm>
          <a:noFill/>
        </p:spPr>
        <p:txBody>
          <a:bodyPr/>
          <a:lstStyle/>
          <a:p>
            <a:endParaRPr lang="en-GB">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xfrm>
            <a:off x="1152525" y="693738"/>
            <a:ext cx="4552950" cy="3414712"/>
          </a:xfrm>
          <a:noFill/>
          <a:ln>
            <a:solidFill>
              <a:srgbClr val="000000"/>
            </a:solidFill>
            <a:miter lim="800000"/>
            <a:headEnd/>
            <a:tailEnd/>
          </a:ln>
        </p:spPr>
      </p:sp>
      <p:sp>
        <p:nvSpPr>
          <p:cNvPr id="60419" name="Rectangle 3"/>
          <p:cNvSpPr>
            <a:spLocks noGrp="1"/>
          </p:cNvSpPr>
          <p:nvPr>
            <p:ph type="body" idx="1"/>
          </p:nvPr>
        </p:nvSpPr>
        <p:spPr bwMode="auto">
          <a:xfrm>
            <a:off x="911225" y="4343400"/>
            <a:ext cx="5033963" cy="4114800"/>
          </a:xfrm>
          <a:noFill/>
        </p:spPr>
        <p:txBody>
          <a:bodyPr/>
          <a:lstStyle/>
          <a:p>
            <a:endParaRPr lang="en-GB">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xfrm>
            <a:off x="1152525" y="693738"/>
            <a:ext cx="4552950" cy="3414712"/>
          </a:xfrm>
          <a:noFill/>
          <a:ln>
            <a:solidFill>
              <a:srgbClr val="000000"/>
            </a:solidFill>
            <a:miter lim="800000"/>
            <a:headEnd/>
            <a:tailEnd/>
          </a:ln>
        </p:spPr>
      </p:sp>
      <p:sp>
        <p:nvSpPr>
          <p:cNvPr id="61443" name="Rectangle 3"/>
          <p:cNvSpPr>
            <a:spLocks noGrp="1"/>
          </p:cNvSpPr>
          <p:nvPr>
            <p:ph type="body" idx="1"/>
          </p:nvPr>
        </p:nvSpPr>
        <p:spPr bwMode="auto">
          <a:xfrm>
            <a:off x="911225" y="4343400"/>
            <a:ext cx="5033963" cy="4114800"/>
          </a:xfrm>
          <a:noFill/>
        </p:spPr>
        <p:txBody>
          <a:bodyPr/>
          <a:lstStyle/>
          <a:p>
            <a:endParaRPr lang="en-GB">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xfrm>
            <a:off x="1152525" y="693738"/>
            <a:ext cx="4552950" cy="3414712"/>
          </a:xfrm>
          <a:noFill/>
          <a:ln>
            <a:solidFill>
              <a:srgbClr val="000000"/>
            </a:solidFill>
            <a:miter lim="800000"/>
            <a:headEnd/>
            <a:tailEnd/>
          </a:ln>
        </p:spPr>
      </p:sp>
      <p:sp>
        <p:nvSpPr>
          <p:cNvPr id="68611" name="Rectangle 3"/>
          <p:cNvSpPr>
            <a:spLocks noGrp="1"/>
          </p:cNvSpPr>
          <p:nvPr>
            <p:ph type="body" idx="1"/>
          </p:nvPr>
        </p:nvSpPr>
        <p:spPr bwMode="auto">
          <a:xfrm>
            <a:off x="911225" y="4343400"/>
            <a:ext cx="5033963" cy="4114800"/>
          </a:xfrm>
          <a:noFill/>
        </p:spPr>
        <p:txBody>
          <a:bodyPr/>
          <a:lstStyle/>
          <a:p>
            <a:endParaRPr lang="en-GB">
              <a:ea typeface="ＭＳ Ｐゴシック" pitchFamily="34" charset="-128"/>
            </a:endParaRPr>
          </a:p>
        </p:txBody>
      </p:sp>
    </p:spTree>
    <p:extLst>
      <p:ext uri="{BB962C8B-B14F-4D97-AF65-F5344CB8AC3E}">
        <p14:creationId xmlns:p14="http://schemas.microsoft.com/office/powerpoint/2010/main" val="2620883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xfrm>
            <a:off x="1152525" y="693738"/>
            <a:ext cx="4552950" cy="3414712"/>
          </a:xfrm>
          <a:noFill/>
          <a:ln>
            <a:solidFill>
              <a:srgbClr val="000000"/>
            </a:solidFill>
            <a:miter lim="800000"/>
            <a:headEnd/>
            <a:tailEnd/>
          </a:ln>
        </p:spPr>
      </p:sp>
      <p:sp>
        <p:nvSpPr>
          <p:cNvPr id="62467" name="Rectangle 3"/>
          <p:cNvSpPr>
            <a:spLocks noGrp="1"/>
          </p:cNvSpPr>
          <p:nvPr>
            <p:ph type="body" idx="1"/>
          </p:nvPr>
        </p:nvSpPr>
        <p:spPr bwMode="auto">
          <a:xfrm>
            <a:off x="911225" y="4343400"/>
            <a:ext cx="5033963" cy="4114800"/>
          </a:xfrm>
          <a:noFill/>
        </p:spPr>
        <p:txBody>
          <a:bodyPr/>
          <a:lstStyle/>
          <a:p>
            <a:endParaRPr lang="en-GB">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bwMode="auto">
          <a:xfrm>
            <a:off x="1152525" y="693738"/>
            <a:ext cx="4552950" cy="3414712"/>
          </a:xfrm>
          <a:noFill/>
          <a:ln>
            <a:solidFill>
              <a:srgbClr val="000000"/>
            </a:solidFill>
            <a:miter lim="800000"/>
            <a:headEnd/>
            <a:tailEnd/>
          </a:ln>
        </p:spPr>
      </p:sp>
      <p:sp>
        <p:nvSpPr>
          <p:cNvPr id="63491" name="Rectangle 3"/>
          <p:cNvSpPr>
            <a:spLocks noGrp="1"/>
          </p:cNvSpPr>
          <p:nvPr>
            <p:ph type="body" idx="1"/>
          </p:nvPr>
        </p:nvSpPr>
        <p:spPr bwMode="auto">
          <a:xfrm>
            <a:off x="911225" y="4343400"/>
            <a:ext cx="5033963" cy="4114800"/>
          </a:xfrm>
          <a:noFill/>
        </p:spPr>
        <p:txBody>
          <a:bodyPr/>
          <a:lstStyle/>
          <a:p>
            <a:endParaRPr lang="en-GB">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xfrm>
            <a:off x="1152525" y="693738"/>
            <a:ext cx="4552950" cy="3414712"/>
          </a:xfrm>
          <a:noFill/>
          <a:ln>
            <a:solidFill>
              <a:srgbClr val="000000"/>
            </a:solidFill>
            <a:miter lim="800000"/>
            <a:headEnd/>
            <a:tailEnd/>
          </a:ln>
        </p:spPr>
      </p:sp>
      <p:sp>
        <p:nvSpPr>
          <p:cNvPr id="64515" name="Rectangle 3"/>
          <p:cNvSpPr>
            <a:spLocks noGrp="1"/>
          </p:cNvSpPr>
          <p:nvPr>
            <p:ph type="body" idx="1"/>
          </p:nvPr>
        </p:nvSpPr>
        <p:spPr bwMode="auto">
          <a:xfrm>
            <a:off x="911225" y="4343400"/>
            <a:ext cx="5033963" cy="4114800"/>
          </a:xfrm>
          <a:noFill/>
        </p:spPr>
        <p:txBody>
          <a:bodyPr/>
          <a:lstStyle/>
          <a:p>
            <a:endParaRPr lang="en-GB">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bwMode="auto">
          <a:xfrm>
            <a:off x="1152525" y="693738"/>
            <a:ext cx="4552950" cy="3414712"/>
          </a:xfrm>
          <a:noFill/>
          <a:ln>
            <a:solidFill>
              <a:srgbClr val="000000"/>
            </a:solidFill>
            <a:miter lim="800000"/>
            <a:headEnd/>
            <a:tailEnd/>
          </a:ln>
        </p:spPr>
      </p:sp>
      <p:sp>
        <p:nvSpPr>
          <p:cNvPr id="65539" name="Rectangle 3"/>
          <p:cNvSpPr>
            <a:spLocks noGrp="1"/>
          </p:cNvSpPr>
          <p:nvPr>
            <p:ph type="body" idx="1"/>
          </p:nvPr>
        </p:nvSpPr>
        <p:spPr bwMode="auto">
          <a:xfrm>
            <a:off x="911225" y="4343400"/>
            <a:ext cx="5033963" cy="4114800"/>
          </a:xfrm>
          <a:noFill/>
        </p:spPr>
        <p:txBody>
          <a:bodyPr/>
          <a:lstStyle/>
          <a:p>
            <a:endParaRPr lang="en-GB">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xfrm>
            <a:off x="1152525" y="693738"/>
            <a:ext cx="4552950" cy="3414712"/>
          </a:xfrm>
          <a:noFill/>
          <a:ln>
            <a:solidFill>
              <a:srgbClr val="000000"/>
            </a:solidFill>
            <a:miter lim="800000"/>
            <a:headEnd/>
            <a:tailEnd/>
          </a:ln>
        </p:spPr>
      </p:sp>
      <p:sp>
        <p:nvSpPr>
          <p:cNvPr id="66563" name="Rectangle 3"/>
          <p:cNvSpPr>
            <a:spLocks noGrp="1"/>
          </p:cNvSpPr>
          <p:nvPr>
            <p:ph type="body" idx="1"/>
          </p:nvPr>
        </p:nvSpPr>
        <p:spPr bwMode="auto">
          <a:xfrm>
            <a:off x="911225" y="4343400"/>
            <a:ext cx="5033963" cy="4114800"/>
          </a:xfrm>
          <a:noFill/>
        </p:spPr>
        <p:txBody>
          <a:bodyPr/>
          <a:lstStyle/>
          <a:p>
            <a:endParaRPr lang="en-GB">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xfrm>
            <a:off x="1152525" y="693738"/>
            <a:ext cx="4552950" cy="3414712"/>
          </a:xfrm>
          <a:noFill/>
          <a:ln>
            <a:solidFill>
              <a:srgbClr val="000000"/>
            </a:solidFill>
            <a:miter lim="800000"/>
            <a:headEnd/>
            <a:tailEnd/>
          </a:ln>
        </p:spPr>
      </p:sp>
      <p:sp>
        <p:nvSpPr>
          <p:cNvPr id="67587" name="Rectangle 3"/>
          <p:cNvSpPr>
            <a:spLocks noGrp="1"/>
          </p:cNvSpPr>
          <p:nvPr>
            <p:ph type="body" idx="1"/>
          </p:nvPr>
        </p:nvSpPr>
        <p:spPr bwMode="auto">
          <a:xfrm>
            <a:off x="911225" y="4343400"/>
            <a:ext cx="5033963" cy="4114800"/>
          </a:xfrm>
          <a:noFill/>
        </p:spPr>
        <p:txBody>
          <a:bodyPr/>
          <a:lstStyle/>
          <a:p>
            <a:endParaRPr lang="en-GB">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xfrm>
            <a:off x="1152525" y="693738"/>
            <a:ext cx="4552950" cy="3414712"/>
          </a:xfrm>
          <a:noFill/>
          <a:ln>
            <a:solidFill>
              <a:srgbClr val="000000"/>
            </a:solidFill>
            <a:miter lim="800000"/>
            <a:headEnd/>
            <a:tailEnd/>
          </a:ln>
        </p:spPr>
      </p:sp>
      <p:sp>
        <p:nvSpPr>
          <p:cNvPr id="47107" name="Rectangle 3"/>
          <p:cNvSpPr>
            <a:spLocks noGrp="1"/>
          </p:cNvSpPr>
          <p:nvPr>
            <p:ph type="body" idx="1"/>
          </p:nvPr>
        </p:nvSpPr>
        <p:spPr bwMode="auto">
          <a:xfrm>
            <a:off x="911225" y="4343400"/>
            <a:ext cx="5033963" cy="4114800"/>
          </a:xfrm>
          <a:noFill/>
        </p:spPr>
        <p:txBody>
          <a:bodyPr/>
          <a:lstStyle/>
          <a:p>
            <a:endParaRPr lang="en-GB">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xfrm>
            <a:off x="1152525" y="693738"/>
            <a:ext cx="4552950" cy="3414712"/>
          </a:xfrm>
          <a:noFill/>
          <a:ln>
            <a:solidFill>
              <a:srgbClr val="000000"/>
            </a:solidFill>
            <a:miter lim="800000"/>
            <a:headEnd/>
            <a:tailEnd/>
          </a:ln>
        </p:spPr>
      </p:sp>
      <p:sp>
        <p:nvSpPr>
          <p:cNvPr id="69635" name="Rectangle 3"/>
          <p:cNvSpPr>
            <a:spLocks noGrp="1"/>
          </p:cNvSpPr>
          <p:nvPr>
            <p:ph type="body" idx="1"/>
          </p:nvPr>
        </p:nvSpPr>
        <p:spPr bwMode="auto">
          <a:xfrm>
            <a:off x="911225" y="4343400"/>
            <a:ext cx="5033963" cy="4114800"/>
          </a:xfrm>
          <a:noFill/>
        </p:spPr>
        <p:txBody>
          <a:bodyPr/>
          <a:lstStyle/>
          <a:p>
            <a:endParaRPr lang="en-GB">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xfrm>
            <a:off x="1152525" y="693738"/>
            <a:ext cx="4552950" cy="3414712"/>
          </a:xfrm>
          <a:noFill/>
          <a:ln>
            <a:solidFill>
              <a:srgbClr val="000000"/>
            </a:solidFill>
            <a:miter lim="800000"/>
            <a:headEnd/>
            <a:tailEnd/>
          </a:ln>
        </p:spPr>
      </p:sp>
      <p:sp>
        <p:nvSpPr>
          <p:cNvPr id="70659" name="Rectangle 3"/>
          <p:cNvSpPr>
            <a:spLocks noGrp="1"/>
          </p:cNvSpPr>
          <p:nvPr>
            <p:ph type="body" idx="1"/>
          </p:nvPr>
        </p:nvSpPr>
        <p:spPr bwMode="auto">
          <a:xfrm>
            <a:off x="911225" y="4343400"/>
            <a:ext cx="5033963" cy="4114800"/>
          </a:xfrm>
          <a:noFill/>
        </p:spPr>
        <p:txBody>
          <a:bodyPr/>
          <a:lstStyle/>
          <a:p>
            <a:endParaRPr lang="en-GB">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xfrm>
            <a:off x="1152525" y="693738"/>
            <a:ext cx="4552950" cy="3414712"/>
          </a:xfrm>
          <a:noFill/>
          <a:ln>
            <a:solidFill>
              <a:srgbClr val="000000"/>
            </a:solidFill>
            <a:miter lim="800000"/>
            <a:headEnd/>
            <a:tailEnd/>
          </a:ln>
        </p:spPr>
      </p:sp>
      <p:sp>
        <p:nvSpPr>
          <p:cNvPr id="71683" name="Rectangle 3"/>
          <p:cNvSpPr>
            <a:spLocks noGrp="1"/>
          </p:cNvSpPr>
          <p:nvPr>
            <p:ph type="body" idx="1"/>
          </p:nvPr>
        </p:nvSpPr>
        <p:spPr bwMode="auto">
          <a:xfrm>
            <a:off x="911225" y="4343400"/>
            <a:ext cx="5033963" cy="4114800"/>
          </a:xfrm>
          <a:noFill/>
        </p:spPr>
        <p:txBody>
          <a:bodyPr/>
          <a:lstStyle/>
          <a:p>
            <a:endParaRPr lang="en-GB">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xfrm>
            <a:off x="1152525" y="693738"/>
            <a:ext cx="4552950" cy="3414712"/>
          </a:xfrm>
          <a:noFill/>
          <a:ln>
            <a:solidFill>
              <a:srgbClr val="000000"/>
            </a:solidFill>
            <a:miter lim="800000"/>
            <a:headEnd/>
            <a:tailEnd/>
          </a:ln>
        </p:spPr>
      </p:sp>
      <p:sp>
        <p:nvSpPr>
          <p:cNvPr id="72707" name="Rectangle 3"/>
          <p:cNvSpPr>
            <a:spLocks noGrp="1"/>
          </p:cNvSpPr>
          <p:nvPr>
            <p:ph type="body" idx="1"/>
          </p:nvPr>
        </p:nvSpPr>
        <p:spPr bwMode="auto">
          <a:xfrm>
            <a:off x="911225" y="4343400"/>
            <a:ext cx="5033963" cy="4114800"/>
          </a:xfrm>
          <a:noFill/>
        </p:spPr>
        <p:txBody>
          <a:bodyPr/>
          <a:lstStyle/>
          <a:p>
            <a:endParaRPr lang="en-GB">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xfrm>
            <a:off x="1152525" y="693738"/>
            <a:ext cx="4552950" cy="3414712"/>
          </a:xfrm>
          <a:noFill/>
          <a:ln>
            <a:solidFill>
              <a:srgbClr val="000000"/>
            </a:solidFill>
            <a:miter lim="800000"/>
            <a:headEnd/>
            <a:tailEnd/>
          </a:ln>
        </p:spPr>
      </p:sp>
      <p:sp>
        <p:nvSpPr>
          <p:cNvPr id="73731" name="Rectangle 3"/>
          <p:cNvSpPr>
            <a:spLocks noGrp="1"/>
          </p:cNvSpPr>
          <p:nvPr>
            <p:ph type="body" idx="1"/>
          </p:nvPr>
        </p:nvSpPr>
        <p:spPr bwMode="auto">
          <a:xfrm>
            <a:off x="911225" y="4343400"/>
            <a:ext cx="5033963" cy="4114800"/>
          </a:xfrm>
          <a:noFill/>
        </p:spPr>
        <p:txBody>
          <a:bodyPr/>
          <a:lstStyle/>
          <a:p>
            <a:endParaRPr lang="en-GB">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xfrm>
            <a:off x="1152525" y="693738"/>
            <a:ext cx="4552950" cy="3414712"/>
          </a:xfrm>
          <a:noFill/>
          <a:ln>
            <a:solidFill>
              <a:srgbClr val="000000"/>
            </a:solidFill>
            <a:miter lim="800000"/>
            <a:headEnd/>
            <a:tailEnd/>
          </a:ln>
        </p:spPr>
      </p:sp>
      <p:sp>
        <p:nvSpPr>
          <p:cNvPr id="74755" name="Rectangle 3"/>
          <p:cNvSpPr>
            <a:spLocks noGrp="1"/>
          </p:cNvSpPr>
          <p:nvPr>
            <p:ph type="body" idx="1"/>
          </p:nvPr>
        </p:nvSpPr>
        <p:spPr bwMode="auto">
          <a:xfrm>
            <a:off x="911225" y="4343400"/>
            <a:ext cx="5033963" cy="4114800"/>
          </a:xfrm>
          <a:noFill/>
        </p:spPr>
        <p:txBody>
          <a:bodyPr/>
          <a:lstStyle/>
          <a:p>
            <a:endParaRPr lang="en-GB">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xfrm>
            <a:off x="1152525" y="693738"/>
            <a:ext cx="4552950" cy="3414712"/>
          </a:xfrm>
          <a:noFill/>
          <a:ln>
            <a:solidFill>
              <a:srgbClr val="000000"/>
            </a:solidFill>
            <a:miter lim="800000"/>
            <a:headEnd/>
            <a:tailEnd/>
          </a:ln>
        </p:spPr>
      </p:sp>
      <p:sp>
        <p:nvSpPr>
          <p:cNvPr id="75779" name="Rectangle 3"/>
          <p:cNvSpPr>
            <a:spLocks noGrp="1"/>
          </p:cNvSpPr>
          <p:nvPr>
            <p:ph type="body" idx="1"/>
          </p:nvPr>
        </p:nvSpPr>
        <p:spPr bwMode="auto">
          <a:xfrm>
            <a:off x="911225" y="4343400"/>
            <a:ext cx="5033963" cy="4114800"/>
          </a:xfrm>
          <a:noFill/>
        </p:spPr>
        <p:txBody>
          <a:bodyPr/>
          <a:lstStyle/>
          <a:p>
            <a:endParaRPr lang="en-GB">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xfrm>
            <a:off x="1152525" y="693738"/>
            <a:ext cx="4552950" cy="3414712"/>
          </a:xfrm>
          <a:noFill/>
          <a:ln>
            <a:solidFill>
              <a:srgbClr val="000000"/>
            </a:solidFill>
            <a:miter lim="800000"/>
            <a:headEnd/>
            <a:tailEnd/>
          </a:ln>
        </p:spPr>
      </p:sp>
      <p:sp>
        <p:nvSpPr>
          <p:cNvPr id="54275" name="Rectangle 3"/>
          <p:cNvSpPr>
            <a:spLocks noGrp="1"/>
          </p:cNvSpPr>
          <p:nvPr>
            <p:ph type="body" idx="1"/>
          </p:nvPr>
        </p:nvSpPr>
        <p:spPr bwMode="auto">
          <a:xfrm>
            <a:off x="911225" y="4343400"/>
            <a:ext cx="5033963" cy="4114800"/>
          </a:xfrm>
          <a:noFill/>
        </p:spPr>
        <p:txBody>
          <a:bodyPr/>
          <a:lstStyle/>
          <a:p>
            <a:endParaRPr lang="en-GB">
              <a:ea typeface="ＭＳ Ｐゴシック" pitchFamily="34" charset="-128"/>
            </a:endParaRPr>
          </a:p>
        </p:txBody>
      </p:sp>
    </p:spTree>
    <p:extLst>
      <p:ext uri="{BB962C8B-B14F-4D97-AF65-F5344CB8AC3E}">
        <p14:creationId xmlns:p14="http://schemas.microsoft.com/office/powerpoint/2010/main" val="2053083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xfrm>
            <a:off x="1152525" y="693738"/>
            <a:ext cx="4552950" cy="3414712"/>
          </a:xfrm>
          <a:noFill/>
          <a:ln>
            <a:solidFill>
              <a:srgbClr val="000000"/>
            </a:solidFill>
            <a:miter lim="800000"/>
            <a:headEnd/>
            <a:tailEnd/>
          </a:ln>
        </p:spPr>
      </p:sp>
      <p:sp>
        <p:nvSpPr>
          <p:cNvPr id="48131" name="Rectangle 3"/>
          <p:cNvSpPr>
            <a:spLocks noGrp="1"/>
          </p:cNvSpPr>
          <p:nvPr>
            <p:ph type="body" idx="1"/>
          </p:nvPr>
        </p:nvSpPr>
        <p:spPr bwMode="auto">
          <a:xfrm>
            <a:off x="912813" y="4344988"/>
            <a:ext cx="5032375" cy="3851275"/>
          </a:xfrm>
          <a:noFill/>
        </p:spPr>
        <p:txBody>
          <a:bodyPr lIns="85991" tIns="42996" rIns="85991" bIns="42996"/>
          <a:lstStyle/>
          <a:p>
            <a:r>
              <a:rPr lang="en-GB" sz="1400">
                <a:ea typeface="ＭＳ Ｐゴシック" pitchFamily="34" charset="-128"/>
              </a:rPr>
              <a:t>In buildings, glass used primarily to let light in and keep the elements out.</a:t>
            </a:r>
          </a:p>
          <a:p>
            <a:endParaRPr lang="en-GB" sz="1400">
              <a:ea typeface="ＭＳ Ｐゴシック" pitchFamily="34" charset="-128"/>
            </a:endParaRPr>
          </a:p>
          <a:p>
            <a:r>
              <a:rPr lang="en-GB" sz="1400">
                <a:ea typeface="ＭＳ Ｐゴシック" pitchFamily="34" charset="-128"/>
              </a:rPr>
              <a:t>These days, </a:t>
            </a:r>
            <a:r>
              <a:rPr lang="en-GB" sz="1400" i="1">
                <a:ea typeface="ＭＳ Ｐゴシック" pitchFamily="34" charset="-128"/>
              </a:rPr>
              <a:t>control</a:t>
            </a:r>
            <a:r>
              <a:rPr lang="en-GB" sz="1400">
                <a:ea typeface="ＭＳ Ｐゴシック" pitchFamily="34" charset="-128"/>
              </a:rPr>
              <a:t> of the em spectrum is possible via tints/coatings. Solar radiation can be absorbed or reflected depending on climate/building orientation. Heat can be trapped inside buildings by use of double glazings and low-emissivity coatings. </a:t>
            </a:r>
            <a:r>
              <a:rPr lang="en-GB" sz="1400" i="1">
                <a:ea typeface="ＭＳ Ｐゴシック" pitchFamily="34" charset="-128"/>
              </a:rPr>
              <a:t>Surfaces</a:t>
            </a:r>
            <a:endParaRPr lang="en-GB" sz="1400">
              <a:ea typeface="ＭＳ Ｐゴシック" pitchFamily="34" charset="-128"/>
            </a:endParaRPr>
          </a:p>
          <a:p>
            <a:endParaRPr lang="en-GB" sz="1400">
              <a:ea typeface="ＭＳ Ｐゴシック" pitchFamily="34" charset="-128"/>
            </a:endParaRPr>
          </a:p>
          <a:p>
            <a:r>
              <a:rPr lang="en-GB" sz="1400">
                <a:ea typeface="ＭＳ Ｐゴシック" pitchFamily="34" charset="-128"/>
              </a:rPr>
              <a:t>Electro-chromic windows - transmission can be controlled by the user.</a:t>
            </a:r>
          </a:p>
          <a:p>
            <a:endParaRPr lang="en-GB" sz="1400">
              <a:ea typeface="ＭＳ Ｐゴシック" pitchFamily="34" charset="-128"/>
            </a:endParaRPr>
          </a:p>
          <a:p>
            <a:r>
              <a:rPr lang="en-GB" sz="1400">
                <a:ea typeface="ＭＳ Ｐゴシック" pitchFamily="34" charset="-128"/>
              </a:rPr>
              <a:t>Just under 50% of Pilkington’s output goes for buildings.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xfrm>
            <a:off x="1152525" y="693738"/>
            <a:ext cx="4552950" cy="3414712"/>
          </a:xfrm>
          <a:noFill/>
          <a:ln>
            <a:solidFill>
              <a:srgbClr val="000000"/>
            </a:solidFill>
            <a:miter lim="800000"/>
            <a:headEnd/>
            <a:tailEnd/>
          </a:ln>
        </p:spPr>
      </p:sp>
      <p:sp>
        <p:nvSpPr>
          <p:cNvPr id="54275" name="Rectangle 3"/>
          <p:cNvSpPr>
            <a:spLocks noGrp="1"/>
          </p:cNvSpPr>
          <p:nvPr>
            <p:ph type="body" idx="1"/>
          </p:nvPr>
        </p:nvSpPr>
        <p:spPr bwMode="auto">
          <a:xfrm>
            <a:off x="911225" y="4343400"/>
            <a:ext cx="5033963" cy="4114800"/>
          </a:xfrm>
          <a:noFill/>
        </p:spPr>
        <p:txBody>
          <a:bodyPr/>
          <a:lstStyle/>
          <a:p>
            <a:endParaRPr lang="en-GB">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xfrm>
            <a:off x="1152525" y="693738"/>
            <a:ext cx="4552950" cy="3414712"/>
          </a:xfrm>
          <a:noFill/>
          <a:ln>
            <a:solidFill>
              <a:srgbClr val="000000"/>
            </a:solidFill>
            <a:miter lim="800000"/>
            <a:headEnd/>
            <a:tailEnd/>
          </a:ln>
        </p:spPr>
      </p:sp>
      <p:sp>
        <p:nvSpPr>
          <p:cNvPr id="55299" name="Rectangle 3"/>
          <p:cNvSpPr>
            <a:spLocks noGrp="1"/>
          </p:cNvSpPr>
          <p:nvPr>
            <p:ph type="body" idx="1"/>
          </p:nvPr>
        </p:nvSpPr>
        <p:spPr bwMode="auto">
          <a:xfrm>
            <a:off x="911225" y="4343400"/>
            <a:ext cx="5033963" cy="4114800"/>
          </a:xfrm>
          <a:noFill/>
        </p:spPr>
        <p:txBody>
          <a:bodyPr/>
          <a:lstStyle/>
          <a:p>
            <a:endParaRPr lang="en-GB">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xfrm>
            <a:off x="1152525" y="693738"/>
            <a:ext cx="4552950" cy="3414712"/>
          </a:xfrm>
          <a:noFill/>
          <a:ln>
            <a:solidFill>
              <a:srgbClr val="000000"/>
            </a:solidFill>
            <a:miter lim="800000"/>
            <a:headEnd/>
            <a:tailEnd/>
          </a:ln>
        </p:spPr>
      </p:sp>
      <p:sp>
        <p:nvSpPr>
          <p:cNvPr id="56323" name="Rectangle 3"/>
          <p:cNvSpPr>
            <a:spLocks noGrp="1"/>
          </p:cNvSpPr>
          <p:nvPr>
            <p:ph type="body" idx="1"/>
          </p:nvPr>
        </p:nvSpPr>
        <p:spPr bwMode="auto">
          <a:xfrm>
            <a:off x="911225" y="4343400"/>
            <a:ext cx="5033963" cy="4114800"/>
          </a:xfrm>
          <a:noFill/>
        </p:spPr>
        <p:txBody>
          <a:bodyPr/>
          <a:lstStyle/>
          <a:p>
            <a:r>
              <a:rPr lang="en-GB" b="1">
                <a:ea typeface="ＭＳ Ｐゴシック" pitchFamily="34" charset="-128"/>
              </a:rPr>
              <a:t>Quantification</a:t>
            </a:r>
            <a:r>
              <a:rPr lang="en-GB">
                <a:ea typeface="ＭＳ Ｐゴシック" pitchFamily="34" charset="-128"/>
              </a:rPr>
              <a:t> of ‘appropriate’?</a:t>
            </a:r>
          </a:p>
          <a:p>
            <a:endParaRPr lang="en-GB">
              <a:ea typeface="ＭＳ Ｐゴシック" pitchFamily="34" charset="-128"/>
            </a:endParaRPr>
          </a:p>
          <a:p>
            <a:r>
              <a:rPr lang="en-GB">
                <a:ea typeface="ＭＳ Ｐゴシック" pitchFamily="34" charset="-128"/>
              </a:rPr>
              <a:t>A float line - a £50m investment, 2500 tasks</a:t>
            </a:r>
          </a:p>
          <a:p>
            <a:endParaRPr lang="en-GB">
              <a:ea typeface="ＭＳ Ｐゴシック" pitchFamily="34" charset="-128"/>
            </a:endParaRPr>
          </a:p>
          <a:p>
            <a:r>
              <a:rPr lang="en-GB">
                <a:ea typeface="ＭＳ Ｐゴシック" pitchFamily="34" charset="-128"/>
              </a:rPr>
              <a:t>R&amp;D project automating part of the float process - £2m project, 100 tasks</a:t>
            </a:r>
          </a:p>
          <a:p>
            <a:endParaRPr lang="en-GB">
              <a:ea typeface="ＭＳ Ｐゴシック" pitchFamily="34" charset="-128"/>
            </a:endParaRPr>
          </a:p>
          <a:p>
            <a:r>
              <a:rPr lang="en-GB">
                <a:ea typeface="ＭＳ Ｐゴシック" pitchFamily="34" charset="-128"/>
              </a:rPr>
              <a:t>An R&amp;D preliminary investigation - a short (2 weeks) project, 1 page max of documentation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1152525" y="693738"/>
            <a:ext cx="4552950" cy="3414712"/>
          </a:xfrm>
          <a:noFill/>
          <a:ln>
            <a:solidFill>
              <a:srgbClr val="000000"/>
            </a:solidFill>
            <a:miter lim="800000"/>
            <a:headEnd/>
            <a:tailEnd/>
          </a:ln>
        </p:spPr>
      </p:sp>
      <p:sp>
        <p:nvSpPr>
          <p:cNvPr id="57347" name="Rectangle 3"/>
          <p:cNvSpPr>
            <a:spLocks noGrp="1"/>
          </p:cNvSpPr>
          <p:nvPr>
            <p:ph type="body" idx="1"/>
          </p:nvPr>
        </p:nvSpPr>
        <p:spPr bwMode="auto">
          <a:xfrm>
            <a:off x="911225" y="4343400"/>
            <a:ext cx="5033963" cy="4114800"/>
          </a:xfrm>
          <a:noFill/>
        </p:spPr>
        <p:txBody>
          <a:bodyPr/>
          <a:lstStyle/>
          <a:p>
            <a:endParaRPr lang="en-GB">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bwMode="auto">
          <a:xfrm>
            <a:off x="1152525" y="693738"/>
            <a:ext cx="4552950" cy="3414712"/>
          </a:xfrm>
          <a:noFill/>
          <a:ln>
            <a:solidFill>
              <a:srgbClr val="000000"/>
            </a:solidFill>
            <a:miter lim="800000"/>
            <a:headEnd/>
            <a:tailEnd/>
          </a:ln>
        </p:spPr>
      </p:sp>
      <p:sp>
        <p:nvSpPr>
          <p:cNvPr id="58371" name="Rectangle 3"/>
          <p:cNvSpPr>
            <a:spLocks noGrp="1"/>
          </p:cNvSpPr>
          <p:nvPr>
            <p:ph type="body" idx="1"/>
          </p:nvPr>
        </p:nvSpPr>
        <p:spPr bwMode="auto">
          <a:xfrm>
            <a:off x="911225" y="4343400"/>
            <a:ext cx="5033963" cy="4114800"/>
          </a:xfrm>
          <a:noFill/>
        </p:spPr>
        <p:txBody>
          <a:bodyPr/>
          <a:lstStyle/>
          <a:p>
            <a:endParaRPr lang="en-GB">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F382D-1CA3-4AB9-9DF4-28A08F29A8E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3A3F7CB9-E77A-4707-B671-2A7172051CF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EEB8693-D820-4C5F-907C-68C7E0A43C67}"/>
              </a:ext>
            </a:extLst>
          </p:cNvPr>
          <p:cNvSpPr>
            <a:spLocks noGrp="1"/>
          </p:cNvSpPr>
          <p:nvPr>
            <p:ph type="dt" sz="half" idx="10"/>
          </p:nvPr>
        </p:nvSpPr>
        <p:spPr/>
        <p:txBody>
          <a:bodyPr/>
          <a:lstStyle/>
          <a:p>
            <a:pPr>
              <a:defRPr/>
            </a:pPr>
            <a:r>
              <a:rPr lang="en-US" altLang="ja-JP"/>
              <a:t>Date</a:t>
            </a:r>
            <a:endParaRPr lang="en-GB" altLang="ja-JP"/>
          </a:p>
        </p:txBody>
      </p:sp>
      <p:sp>
        <p:nvSpPr>
          <p:cNvPr id="5" name="Footer Placeholder 4">
            <a:extLst>
              <a:ext uri="{FF2B5EF4-FFF2-40B4-BE49-F238E27FC236}">
                <a16:creationId xmlns:a16="http://schemas.microsoft.com/office/drawing/2014/main" id="{277F08A0-AF2C-491C-A713-3B443D7B50F7}"/>
              </a:ext>
            </a:extLst>
          </p:cNvPr>
          <p:cNvSpPr>
            <a:spLocks noGrp="1"/>
          </p:cNvSpPr>
          <p:nvPr>
            <p:ph type="ftr" sz="quarter" idx="11"/>
          </p:nvPr>
        </p:nvSpPr>
        <p:spPr/>
        <p:txBody>
          <a:bodyPr/>
          <a:lstStyle/>
          <a:p>
            <a:pPr>
              <a:defRPr/>
            </a:pPr>
            <a:r>
              <a:rPr lang="en-GB" altLang="ja-JP"/>
              <a:t>Event</a:t>
            </a:r>
          </a:p>
        </p:txBody>
      </p:sp>
      <p:sp>
        <p:nvSpPr>
          <p:cNvPr id="6" name="Slide Number Placeholder 5">
            <a:extLst>
              <a:ext uri="{FF2B5EF4-FFF2-40B4-BE49-F238E27FC236}">
                <a16:creationId xmlns:a16="http://schemas.microsoft.com/office/drawing/2014/main" id="{4FA18644-47AA-4E7C-9718-743814429BDB}"/>
              </a:ext>
            </a:extLst>
          </p:cNvPr>
          <p:cNvSpPr>
            <a:spLocks noGrp="1"/>
          </p:cNvSpPr>
          <p:nvPr>
            <p:ph type="sldNum" sz="quarter" idx="12"/>
          </p:nvPr>
        </p:nvSpPr>
        <p:spPr/>
        <p:txBody>
          <a:bodyPr/>
          <a:lstStyle/>
          <a:p>
            <a:pPr>
              <a:defRPr/>
            </a:pPr>
            <a:fld id="{4541E8D3-5DD7-4A90-9A4F-C8CF6D97BD5A}" type="slidenum">
              <a:rPr lang="en-GB" altLang="ja-JP" smtClean="0"/>
              <a:pPr>
                <a:defRPr/>
              </a:pPr>
              <a:t>‹#›</a:t>
            </a:fld>
            <a:endParaRPr lang="en-GB" altLang="ja-JP"/>
          </a:p>
        </p:txBody>
      </p:sp>
    </p:spTree>
    <p:extLst>
      <p:ext uri="{BB962C8B-B14F-4D97-AF65-F5344CB8AC3E}">
        <p14:creationId xmlns:p14="http://schemas.microsoft.com/office/powerpoint/2010/main" val="412111477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8DE47-309B-4392-BF33-F7AA7B9A9BD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5256A53-8F33-432A-8D9B-5A2DC9E755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28B948-007D-41CB-8C83-720392873B43}"/>
              </a:ext>
            </a:extLst>
          </p:cNvPr>
          <p:cNvSpPr>
            <a:spLocks noGrp="1"/>
          </p:cNvSpPr>
          <p:nvPr>
            <p:ph type="dt" sz="half" idx="10"/>
          </p:nvPr>
        </p:nvSpPr>
        <p:spPr/>
        <p:txBody>
          <a:bodyPr/>
          <a:lstStyle/>
          <a:p>
            <a:pPr>
              <a:defRPr/>
            </a:pPr>
            <a:r>
              <a:rPr lang="en-US" altLang="ja-JP"/>
              <a:t>Date</a:t>
            </a:r>
            <a:endParaRPr lang="en-GB" altLang="ja-JP"/>
          </a:p>
        </p:txBody>
      </p:sp>
      <p:sp>
        <p:nvSpPr>
          <p:cNvPr id="5" name="Footer Placeholder 4">
            <a:extLst>
              <a:ext uri="{FF2B5EF4-FFF2-40B4-BE49-F238E27FC236}">
                <a16:creationId xmlns:a16="http://schemas.microsoft.com/office/drawing/2014/main" id="{94A2B49A-B1AA-47D6-903D-FE872186258D}"/>
              </a:ext>
            </a:extLst>
          </p:cNvPr>
          <p:cNvSpPr>
            <a:spLocks noGrp="1"/>
          </p:cNvSpPr>
          <p:nvPr>
            <p:ph type="ftr" sz="quarter" idx="11"/>
          </p:nvPr>
        </p:nvSpPr>
        <p:spPr/>
        <p:txBody>
          <a:bodyPr/>
          <a:lstStyle/>
          <a:p>
            <a:pPr>
              <a:defRPr/>
            </a:pPr>
            <a:r>
              <a:rPr lang="en-GB" altLang="ja-JP"/>
              <a:t>Event</a:t>
            </a:r>
          </a:p>
        </p:txBody>
      </p:sp>
      <p:sp>
        <p:nvSpPr>
          <p:cNvPr id="6" name="Slide Number Placeholder 5">
            <a:extLst>
              <a:ext uri="{FF2B5EF4-FFF2-40B4-BE49-F238E27FC236}">
                <a16:creationId xmlns:a16="http://schemas.microsoft.com/office/drawing/2014/main" id="{BE18B8AF-1968-4735-9A19-8019292D6D4B}"/>
              </a:ext>
            </a:extLst>
          </p:cNvPr>
          <p:cNvSpPr>
            <a:spLocks noGrp="1"/>
          </p:cNvSpPr>
          <p:nvPr>
            <p:ph type="sldNum" sz="quarter" idx="12"/>
          </p:nvPr>
        </p:nvSpPr>
        <p:spPr/>
        <p:txBody>
          <a:bodyPr/>
          <a:lstStyle/>
          <a:p>
            <a:pPr>
              <a:defRPr/>
            </a:pPr>
            <a:fld id="{4541E8D3-5DD7-4A90-9A4F-C8CF6D97BD5A}" type="slidenum">
              <a:rPr lang="en-GB" altLang="ja-JP" smtClean="0"/>
              <a:pPr>
                <a:defRPr/>
              </a:pPr>
              <a:t>‹#›</a:t>
            </a:fld>
            <a:endParaRPr lang="en-GB" altLang="ja-JP"/>
          </a:p>
        </p:txBody>
      </p:sp>
    </p:spTree>
    <p:extLst>
      <p:ext uri="{BB962C8B-B14F-4D97-AF65-F5344CB8AC3E}">
        <p14:creationId xmlns:p14="http://schemas.microsoft.com/office/powerpoint/2010/main" val="38294505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B982FC-FBFE-4450-B55C-64A60054860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BF44F4E-63CC-4D8A-BD4F-D1352630D6D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D7B48A-A672-484A-A032-623B15650B70}"/>
              </a:ext>
            </a:extLst>
          </p:cNvPr>
          <p:cNvSpPr>
            <a:spLocks noGrp="1"/>
          </p:cNvSpPr>
          <p:nvPr>
            <p:ph type="dt" sz="half" idx="10"/>
          </p:nvPr>
        </p:nvSpPr>
        <p:spPr/>
        <p:txBody>
          <a:bodyPr/>
          <a:lstStyle/>
          <a:p>
            <a:pPr>
              <a:defRPr/>
            </a:pPr>
            <a:r>
              <a:rPr lang="en-US" altLang="ja-JP"/>
              <a:t>Date</a:t>
            </a:r>
            <a:endParaRPr lang="en-GB" altLang="ja-JP"/>
          </a:p>
        </p:txBody>
      </p:sp>
      <p:sp>
        <p:nvSpPr>
          <p:cNvPr id="5" name="Footer Placeholder 4">
            <a:extLst>
              <a:ext uri="{FF2B5EF4-FFF2-40B4-BE49-F238E27FC236}">
                <a16:creationId xmlns:a16="http://schemas.microsoft.com/office/drawing/2014/main" id="{1375D327-C1C4-4E8A-90C3-8C82403C3DB9}"/>
              </a:ext>
            </a:extLst>
          </p:cNvPr>
          <p:cNvSpPr>
            <a:spLocks noGrp="1"/>
          </p:cNvSpPr>
          <p:nvPr>
            <p:ph type="ftr" sz="quarter" idx="11"/>
          </p:nvPr>
        </p:nvSpPr>
        <p:spPr/>
        <p:txBody>
          <a:bodyPr/>
          <a:lstStyle/>
          <a:p>
            <a:pPr>
              <a:defRPr/>
            </a:pPr>
            <a:r>
              <a:rPr lang="en-GB" altLang="ja-JP"/>
              <a:t>Event</a:t>
            </a:r>
          </a:p>
        </p:txBody>
      </p:sp>
      <p:sp>
        <p:nvSpPr>
          <p:cNvPr id="6" name="Slide Number Placeholder 5">
            <a:extLst>
              <a:ext uri="{FF2B5EF4-FFF2-40B4-BE49-F238E27FC236}">
                <a16:creationId xmlns:a16="http://schemas.microsoft.com/office/drawing/2014/main" id="{AD19B9AC-4F44-4E67-9232-D6AC28A6274E}"/>
              </a:ext>
            </a:extLst>
          </p:cNvPr>
          <p:cNvSpPr>
            <a:spLocks noGrp="1"/>
          </p:cNvSpPr>
          <p:nvPr>
            <p:ph type="sldNum" sz="quarter" idx="12"/>
          </p:nvPr>
        </p:nvSpPr>
        <p:spPr/>
        <p:txBody>
          <a:bodyPr/>
          <a:lstStyle/>
          <a:p>
            <a:pPr>
              <a:defRPr/>
            </a:pPr>
            <a:fld id="{4541E8D3-5DD7-4A90-9A4F-C8CF6D97BD5A}" type="slidenum">
              <a:rPr lang="en-GB" altLang="ja-JP" smtClean="0"/>
              <a:pPr>
                <a:defRPr/>
              </a:pPr>
              <a:t>‹#›</a:t>
            </a:fld>
            <a:endParaRPr lang="en-GB" altLang="ja-JP"/>
          </a:p>
        </p:txBody>
      </p:sp>
    </p:spTree>
    <p:extLst>
      <p:ext uri="{BB962C8B-B14F-4D97-AF65-F5344CB8AC3E}">
        <p14:creationId xmlns:p14="http://schemas.microsoft.com/office/powerpoint/2010/main" val="28594413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0FD12-F2E9-4AC7-8EE9-8E0B1D39D20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6A654B-EE4F-4278-BD21-9303BC66C6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370514-8CD8-46F1-AC4C-5147130E5FA5}"/>
              </a:ext>
            </a:extLst>
          </p:cNvPr>
          <p:cNvSpPr>
            <a:spLocks noGrp="1"/>
          </p:cNvSpPr>
          <p:nvPr>
            <p:ph type="dt" sz="half" idx="10"/>
          </p:nvPr>
        </p:nvSpPr>
        <p:spPr/>
        <p:txBody>
          <a:bodyPr/>
          <a:lstStyle/>
          <a:p>
            <a:pPr>
              <a:defRPr/>
            </a:pPr>
            <a:r>
              <a:rPr lang="en-US" altLang="ja-JP"/>
              <a:t>Date</a:t>
            </a:r>
            <a:endParaRPr lang="en-GB" altLang="ja-JP"/>
          </a:p>
        </p:txBody>
      </p:sp>
      <p:sp>
        <p:nvSpPr>
          <p:cNvPr id="5" name="Footer Placeholder 4">
            <a:extLst>
              <a:ext uri="{FF2B5EF4-FFF2-40B4-BE49-F238E27FC236}">
                <a16:creationId xmlns:a16="http://schemas.microsoft.com/office/drawing/2014/main" id="{DDC9678F-2E08-4009-B05E-10E1DEBE18EF}"/>
              </a:ext>
            </a:extLst>
          </p:cNvPr>
          <p:cNvSpPr>
            <a:spLocks noGrp="1"/>
          </p:cNvSpPr>
          <p:nvPr>
            <p:ph type="ftr" sz="quarter" idx="11"/>
          </p:nvPr>
        </p:nvSpPr>
        <p:spPr/>
        <p:txBody>
          <a:bodyPr/>
          <a:lstStyle/>
          <a:p>
            <a:pPr>
              <a:defRPr/>
            </a:pPr>
            <a:r>
              <a:rPr lang="en-GB" altLang="ja-JP"/>
              <a:t>Event</a:t>
            </a:r>
          </a:p>
        </p:txBody>
      </p:sp>
      <p:sp>
        <p:nvSpPr>
          <p:cNvPr id="6" name="Slide Number Placeholder 5">
            <a:extLst>
              <a:ext uri="{FF2B5EF4-FFF2-40B4-BE49-F238E27FC236}">
                <a16:creationId xmlns:a16="http://schemas.microsoft.com/office/drawing/2014/main" id="{944343A6-CA25-449F-9720-8CAF1866923D}"/>
              </a:ext>
            </a:extLst>
          </p:cNvPr>
          <p:cNvSpPr>
            <a:spLocks noGrp="1"/>
          </p:cNvSpPr>
          <p:nvPr>
            <p:ph type="sldNum" sz="quarter" idx="12"/>
          </p:nvPr>
        </p:nvSpPr>
        <p:spPr/>
        <p:txBody>
          <a:bodyPr/>
          <a:lstStyle/>
          <a:p>
            <a:pPr>
              <a:defRPr/>
            </a:pPr>
            <a:fld id="{4541E8D3-5DD7-4A90-9A4F-C8CF6D97BD5A}" type="slidenum">
              <a:rPr lang="en-GB" altLang="ja-JP" smtClean="0"/>
              <a:pPr>
                <a:defRPr/>
              </a:pPr>
              <a:t>‹#›</a:t>
            </a:fld>
            <a:endParaRPr lang="en-GB" altLang="ja-JP"/>
          </a:p>
        </p:txBody>
      </p:sp>
    </p:spTree>
    <p:extLst>
      <p:ext uri="{BB962C8B-B14F-4D97-AF65-F5344CB8AC3E}">
        <p14:creationId xmlns:p14="http://schemas.microsoft.com/office/powerpoint/2010/main" val="72257208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B7FF-1737-4B7D-A1A1-40C2F438EEB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9886A39-E7F9-46E3-B11E-4312C313366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561F7A-99B0-429E-8232-72F9DB1EB5D4}"/>
              </a:ext>
            </a:extLst>
          </p:cNvPr>
          <p:cNvSpPr>
            <a:spLocks noGrp="1"/>
          </p:cNvSpPr>
          <p:nvPr>
            <p:ph type="dt" sz="half" idx="10"/>
          </p:nvPr>
        </p:nvSpPr>
        <p:spPr/>
        <p:txBody>
          <a:bodyPr/>
          <a:lstStyle/>
          <a:p>
            <a:pPr>
              <a:defRPr/>
            </a:pPr>
            <a:r>
              <a:rPr lang="en-US" altLang="ja-JP"/>
              <a:t>Date</a:t>
            </a:r>
            <a:endParaRPr lang="en-GB" altLang="ja-JP"/>
          </a:p>
        </p:txBody>
      </p:sp>
      <p:sp>
        <p:nvSpPr>
          <p:cNvPr id="5" name="Footer Placeholder 4">
            <a:extLst>
              <a:ext uri="{FF2B5EF4-FFF2-40B4-BE49-F238E27FC236}">
                <a16:creationId xmlns:a16="http://schemas.microsoft.com/office/drawing/2014/main" id="{B65CCFEA-4BFF-41D7-9723-1AF27F24D338}"/>
              </a:ext>
            </a:extLst>
          </p:cNvPr>
          <p:cNvSpPr>
            <a:spLocks noGrp="1"/>
          </p:cNvSpPr>
          <p:nvPr>
            <p:ph type="ftr" sz="quarter" idx="11"/>
          </p:nvPr>
        </p:nvSpPr>
        <p:spPr/>
        <p:txBody>
          <a:bodyPr/>
          <a:lstStyle/>
          <a:p>
            <a:pPr>
              <a:defRPr/>
            </a:pPr>
            <a:r>
              <a:rPr lang="en-GB" altLang="ja-JP"/>
              <a:t>Event</a:t>
            </a:r>
          </a:p>
        </p:txBody>
      </p:sp>
      <p:sp>
        <p:nvSpPr>
          <p:cNvPr id="6" name="Slide Number Placeholder 5">
            <a:extLst>
              <a:ext uri="{FF2B5EF4-FFF2-40B4-BE49-F238E27FC236}">
                <a16:creationId xmlns:a16="http://schemas.microsoft.com/office/drawing/2014/main" id="{6FE5E48C-EAB5-4F31-9684-66E691F3CAE7}"/>
              </a:ext>
            </a:extLst>
          </p:cNvPr>
          <p:cNvSpPr>
            <a:spLocks noGrp="1"/>
          </p:cNvSpPr>
          <p:nvPr>
            <p:ph type="sldNum" sz="quarter" idx="12"/>
          </p:nvPr>
        </p:nvSpPr>
        <p:spPr/>
        <p:txBody>
          <a:bodyPr/>
          <a:lstStyle/>
          <a:p>
            <a:pPr>
              <a:defRPr/>
            </a:pPr>
            <a:fld id="{4541E8D3-5DD7-4A90-9A4F-C8CF6D97BD5A}" type="slidenum">
              <a:rPr lang="en-GB" altLang="ja-JP" smtClean="0"/>
              <a:pPr>
                <a:defRPr/>
              </a:pPr>
              <a:t>‹#›</a:t>
            </a:fld>
            <a:endParaRPr lang="en-GB" altLang="ja-JP"/>
          </a:p>
        </p:txBody>
      </p:sp>
    </p:spTree>
    <p:extLst>
      <p:ext uri="{BB962C8B-B14F-4D97-AF65-F5344CB8AC3E}">
        <p14:creationId xmlns:p14="http://schemas.microsoft.com/office/powerpoint/2010/main" val="19114398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5409C-BCA7-45E5-98EE-B9EFF87714A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1FBDD7A-ABAE-4287-B9E8-EBE57C45277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31719AE-7BE2-458F-A760-BF59AF381F5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BC0CAD6-62B6-4CD9-B4F0-9E4B4CBD2F29}"/>
              </a:ext>
            </a:extLst>
          </p:cNvPr>
          <p:cNvSpPr>
            <a:spLocks noGrp="1"/>
          </p:cNvSpPr>
          <p:nvPr>
            <p:ph type="dt" sz="half" idx="10"/>
          </p:nvPr>
        </p:nvSpPr>
        <p:spPr/>
        <p:txBody>
          <a:bodyPr/>
          <a:lstStyle/>
          <a:p>
            <a:pPr>
              <a:defRPr/>
            </a:pPr>
            <a:r>
              <a:rPr lang="en-US" altLang="ja-JP"/>
              <a:t>Date</a:t>
            </a:r>
            <a:endParaRPr lang="en-GB" altLang="ja-JP"/>
          </a:p>
        </p:txBody>
      </p:sp>
      <p:sp>
        <p:nvSpPr>
          <p:cNvPr id="6" name="Footer Placeholder 5">
            <a:extLst>
              <a:ext uri="{FF2B5EF4-FFF2-40B4-BE49-F238E27FC236}">
                <a16:creationId xmlns:a16="http://schemas.microsoft.com/office/drawing/2014/main" id="{6AB9DB2F-6212-49FC-A76C-97FA0D46E095}"/>
              </a:ext>
            </a:extLst>
          </p:cNvPr>
          <p:cNvSpPr>
            <a:spLocks noGrp="1"/>
          </p:cNvSpPr>
          <p:nvPr>
            <p:ph type="ftr" sz="quarter" idx="11"/>
          </p:nvPr>
        </p:nvSpPr>
        <p:spPr/>
        <p:txBody>
          <a:bodyPr/>
          <a:lstStyle/>
          <a:p>
            <a:pPr>
              <a:defRPr/>
            </a:pPr>
            <a:r>
              <a:rPr lang="en-GB" altLang="ja-JP"/>
              <a:t>Event</a:t>
            </a:r>
          </a:p>
        </p:txBody>
      </p:sp>
      <p:sp>
        <p:nvSpPr>
          <p:cNvPr id="7" name="Slide Number Placeholder 6">
            <a:extLst>
              <a:ext uri="{FF2B5EF4-FFF2-40B4-BE49-F238E27FC236}">
                <a16:creationId xmlns:a16="http://schemas.microsoft.com/office/drawing/2014/main" id="{B6A1CD35-15AA-4674-A480-335473979D00}"/>
              </a:ext>
            </a:extLst>
          </p:cNvPr>
          <p:cNvSpPr>
            <a:spLocks noGrp="1"/>
          </p:cNvSpPr>
          <p:nvPr>
            <p:ph type="sldNum" sz="quarter" idx="12"/>
          </p:nvPr>
        </p:nvSpPr>
        <p:spPr/>
        <p:txBody>
          <a:bodyPr/>
          <a:lstStyle/>
          <a:p>
            <a:pPr>
              <a:defRPr/>
            </a:pPr>
            <a:fld id="{4541E8D3-5DD7-4A90-9A4F-C8CF6D97BD5A}" type="slidenum">
              <a:rPr lang="en-GB" altLang="ja-JP" smtClean="0"/>
              <a:pPr>
                <a:defRPr/>
              </a:pPr>
              <a:t>‹#›</a:t>
            </a:fld>
            <a:endParaRPr lang="en-GB" altLang="ja-JP"/>
          </a:p>
        </p:txBody>
      </p:sp>
    </p:spTree>
    <p:extLst>
      <p:ext uri="{BB962C8B-B14F-4D97-AF65-F5344CB8AC3E}">
        <p14:creationId xmlns:p14="http://schemas.microsoft.com/office/powerpoint/2010/main" val="352106732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DEB05-01AD-4000-A3CC-2B7698B6EBC4}"/>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7D1F3A-547A-4656-8259-6F33E6841E4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66F6F50-41C0-4B05-984D-51F692E1E0E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6A1E977-769E-4002-9C0E-74F663F4B34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C0A9221-68E0-4EE7-B3E6-AEF38CC82DB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5C7C7A9-6CD1-40EC-9142-1AC339022A81}"/>
              </a:ext>
            </a:extLst>
          </p:cNvPr>
          <p:cNvSpPr>
            <a:spLocks noGrp="1"/>
          </p:cNvSpPr>
          <p:nvPr>
            <p:ph type="dt" sz="half" idx="10"/>
          </p:nvPr>
        </p:nvSpPr>
        <p:spPr/>
        <p:txBody>
          <a:bodyPr/>
          <a:lstStyle/>
          <a:p>
            <a:pPr>
              <a:defRPr/>
            </a:pPr>
            <a:r>
              <a:rPr lang="en-US" altLang="ja-JP"/>
              <a:t>Date</a:t>
            </a:r>
            <a:endParaRPr lang="en-GB" altLang="ja-JP"/>
          </a:p>
        </p:txBody>
      </p:sp>
      <p:sp>
        <p:nvSpPr>
          <p:cNvPr id="8" name="Footer Placeholder 7">
            <a:extLst>
              <a:ext uri="{FF2B5EF4-FFF2-40B4-BE49-F238E27FC236}">
                <a16:creationId xmlns:a16="http://schemas.microsoft.com/office/drawing/2014/main" id="{D8108F12-3E36-4B42-9C45-96D105B7EE09}"/>
              </a:ext>
            </a:extLst>
          </p:cNvPr>
          <p:cNvSpPr>
            <a:spLocks noGrp="1"/>
          </p:cNvSpPr>
          <p:nvPr>
            <p:ph type="ftr" sz="quarter" idx="11"/>
          </p:nvPr>
        </p:nvSpPr>
        <p:spPr/>
        <p:txBody>
          <a:bodyPr/>
          <a:lstStyle/>
          <a:p>
            <a:pPr>
              <a:defRPr/>
            </a:pPr>
            <a:r>
              <a:rPr lang="en-GB" altLang="ja-JP"/>
              <a:t>Event</a:t>
            </a:r>
          </a:p>
        </p:txBody>
      </p:sp>
      <p:sp>
        <p:nvSpPr>
          <p:cNvPr id="9" name="Slide Number Placeholder 8">
            <a:extLst>
              <a:ext uri="{FF2B5EF4-FFF2-40B4-BE49-F238E27FC236}">
                <a16:creationId xmlns:a16="http://schemas.microsoft.com/office/drawing/2014/main" id="{73309CB2-CF0E-432B-BEDD-1B877B14CBBD}"/>
              </a:ext>
            </a:extLst>
          </p:cNvPr>
          <p:cNvSpPr>
            <a:spLocks noGrp="1"/>
          </p:cNvSpPr>
          <p:nvPr>
            <p:ph type="sldNum" sz="quarter" idx="12"/>
          </p:nvPr>
        </p:nvSpPr>
        <p:spPr/>
        <p:txBody>
          <a:bodyPr/>
          <a:lstStyle/>
          <a:p>
            <a:pPr>
              <a:defRPr/>
            </a:pPr>
            <a:fld id="{4541E8D3-5DD7-4A90-9A4F-C8CF6D97BD5A}" type="slidenum">
              <a:rPr lang="en-GB" altLang="ja-JP" smtClean="0"/>
              <a:pPr>
                <a:defRPr/>
              </a:pPr>
              <a:t>‹#›</a:t>
            </a:fld>
            <a:endParaRPr lang="en-GB" altLang="ja-JP"/>
          </a:p>
        </p:txBody>
      </p:sp>
    </p:spTree>
    <p:extLst>
      <p:ext uri="{BB962C8B-B14F-4D97-AF65-F5344CB8AC3E}">
        <p14:creationId xmlns:p14="http://schemas.microsoft.com/office/powerpoint/2010/main" val="195829912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786EB-FC35-4219-A2AB-FC832C28E4F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974A280-A4EF-4807-AA12-A296EEA1F692}"/>
              </a:ext>
            </a:extLst>
          </p:cNvPr>
          <p:cNvSpPr>
            <a:spLocks noGrp="1"/>
          </p:cNvSpPr>
          <p:nvPr>
            <p:ph type="dt" sz="half" idx="10"/>
          </p:nvPr>
        </p:nvSpPr>
        <p:spPr/>
        <p:txBody>
          <a:bodyPr/>
          <a:lstStyle/>
          <a:p>
            <a:pPr>
              <a:defRPr/>
            </a:pPr>
            <a:r>
              <a:rPr lang="en-US" altLang="ja-JP"/>
              <a:t>Date</a:t>
            </a:r>
            <a:endParaRPr lang="en-GB" altLang="ja-JP"/>
          </a:p>
        </p:txBody>
      </p:sp>
      <p:sp>
        <p:nvSpPr>
          <p:cNvPr id="4" name="Footer Placeholder 3">
            <a:extLst>
              <a:ext uri="{FF2B5EF4-FFF2-40B4-BE49-F238E27FC236}">
                <a16:creationId xmlns:a16="http://schemas.microsoft.com/office/drawing/2014/main" id="{AF7EEDEC-459E-49B8-912B-01AD04CF1D14}"/>
              </a:ext>
            </a:extLst>
          </p:cNvPr>
          <p:cNvSpPr>
            <a:spLocks noGrp="1"/>
          </p:cNvSpPr>
          <p:nvPr>
            <p:ph type="ftr" sz="quarter" idx="11"/>
          </p:nvPr>
        </p:nvSpPr>
        <p:spPr/>
        <p:txBody>
          <a:bodyPr/>
          <a:lstStyle/>
          <a:p>
            <a:pPr>
              <a:defRPr/>
            </a:pPr>
            <a:r>
              <a:rPr lang="en-GB" altLang="ja-JP"/>
              <a:t>Event</a:t>
            </a:r>
          </a:p>
        </p:txBody>
      </p:sp>
      <p:sp>
        <p:nvSpPr>
          <p:cNvPr id="5" name="Slide Number Placeholder 4">
            <a:extLst>
              <a:ext uri="{FF2B5EF4-FFF2-40B4-BE49-F238E27FC236}">
                <a16:creationId xmlns:a16="http://schemas.microsoft.com/office/drawing/2014/main" id="{1AF598DF-0AC5-4865-A3E4-A1B466E9131A}"/>
              </a:ext>
            </a:extLst>
          </p:cNvPr>
          <p:cNvSpPr>
            <a:spLocks noGrp="1"/>
          </p:cNvSpPr>
          <p:nvPr>
            <p:ph type="sldNum" sz="quarter" idx="12"/>
          </p:nvPr>
        </p:nvSpPr>
        <p:spPr/>
        <p:txBody>
          <a:bodyPr/>
          <a:lstStyle/>
          <a:p>
            <a:pPr>
              <a:defRPr/>
            </a:pPr>
            <a:fld id="{4541E8D3-5DD7-4A90-9A4F-C8CF6D97BD5A}" type="slidenum">
              <a:rPr lang="en-GB" altLang="ja-JP" smtClean="0"/>
              <a:pPr>
                <a:defRPr/>
              </a:pPr>
              <a:t>‹#›</a:t>
            </a:fld>
            <a:endParaRPr lang="en-GB" altLang="ja-JP"/>
          </a:p>
        </p:txBody>
      </p:sp>
    </p:spTree>
    <p:extLst>
      <p:ext uri="{BB962C8B-B14F-4D97-AF65-F5344CB8AC3E}">
        <p14:creationId xmlns:p14="http://schemas.microsoft.com/office/powerpoint/2010/main" val="290894706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8E3C69-0A8E-4483-885A-E4468A402412}"/>
              </a:ext>
            </a:extLst>
          </p:cNvPr>
          <p:cNvSpPr>
            <a:spLocks noGrp="1"/>
          </p:cNvSpPr>
          <p:nvPr>
            <p:ph type="dt" sz="half" idx="10"/>
          </p:nvPr>
        </p:nvSpPr>
        <p:spPr/>
        <p:txBody>
          <a:bodyPr/>
          <a:lstStyle/>
          <a:p>
            <a:pPr>
              <a:defRPr/>
            </a:pPr>
            <a:r>
              <a:rPr lang="en-US" altLang="ja-JP"/>
              <a:t>Date</a:t>
            </a:r>
            <a:endParaRPr lang="en-GB" altLang="ja-JP"/>
          </a:p>
        </p:txBody>
      </p:sp>
      <p:sp>
        <p:nvSpPr>
          <p:cNvPr id="3" name="Footer Placeholder 2">
            <a:extLst>
              <a:ext uri="{FF2B5EF4-FFF2-40B4-BE49-F238E27FC236}">
                <a16:creationId xmlns:a16="http://schemas.microsoft.com/office/drawing/2014/main" id="{9908B150-AA2A-47AA-B485-959C17BEE9D2}"/>
              </a:ext>
            </a:extLst>
          </p:cNvPr>
          <p:cNvSpPr>
            <a:spLocks noGrp="1"/>
          </p:cNvSpPr>
          <p:nvPr>
            <p:ph type="ftr" sz="quarter" idx="11"/>
          </p:nvPr>
        </p:nvSpPr>
        <p:spPr/>
        <p:txBody>
          <a:bodyPr/>
          <a:lstStyle/>
          <a:p>
            <a:pPr>
              <a:defRPr/>
            </a:pPr>
            <a:r>
              <a:rPr lang="en-GB" altLang="ja-JP"/>
              <a:t>Event</a:t>
            </a:r>
          </a:p>
        </p:txBody>
      </p:sp>
      <p:sp>
        <p:nvSpPr>
          <p:cNvPr id="4" name="Slide Number Placeholder 3">
            <a:extLst>
              <a:ext uri="{FF2B5EF4-FFF2-40B4-BE49-F238E27FC236}">
                <a16:creationId xmlns:a16="http://schemas.microsoft.com/office/drawing/2014/main" id="{21DF4D90-B237-493A-B701-926B7F3FB65D}"/>
              </a:ext>
            </a:extLst>
          </p:cNvPr>
          <p:cNvSpPr>
            <a:spLocks noGrp="1"/>
          </p:cNvSpPr>
          <p:nvPr>
            <p:ph type="sldNum" sz="quarter" idx="12"/>
          </p:nvPr>
        </p:nvSpPr>
        <p:spPr/>
        <p:txBody>
          <a:bodyPr/>
          <a:lstStyle/>
          <a:p>
            <a:pPr>
              <a:defRPr/>
            </a:pPr>
            <a:fld id="{4541E8D3-5DD7-4A90-9A4F-C8CF6D97BD5A}" type="slidenum">
              <a:rPr lang="en-GB" altLang="ja-JP" smtClean="0"/>
              <a:pPr>
                <a:defRPr/>
              </a:pPr>
              <a:t>‹#›</a:t>
            </a:fld>
            <a:endParaRPr lang="en-GB" altLang="ja-JP"/>
          </a:p>
        </p:txBody>
      </p:sp>
    </p:spTree>
    <p:extLst>
      <p:ext uri="{BB962C8B-B14F-4D97-AF65-F5344CB8AC3E}">
        <p14:creationId xmlns:p14="http://schemas.microsoft.com/office/powerpoint/2010/main" val="347924722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A0858-043D-4C82-997C-01CDE6AAE6F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2FA2BF8-7C77-41D8-970E-14070C38872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B239C18-5652-415C-A9BB-1FC1D5C3F86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DD8AB57-5693-4575-B3B4-D2F17105EDF3}"/>
              </a:ext>
            </a:extLst>
          </p:cNvPr>
          <p:cNvSpPr>
            <a:spLocks noGrp="1"/>
          </p:cNvSpPr>
          <p:nvPr>
            <p:ph type="dt" sz="half" idx="10"/>
          </p:nvPr>
        </p:nvSpPr>
        <p:spPr/>
        <p:txBody>
          <a:bodyPr/>
          <a:lstStyle/>
          <a:p>
            <a:pPr>
              <a:defRPr/>
            </a:pPr>
            <a:r>
              <a:rPr lang="en-US" altLang="ja-JP"/>
              <a:t>Date</a:t>
            </a:r>
            <a:endParaRPr lang="en-GB" altLang="ja-JP"/>
          </a:p>
        </p:txBody>
      </p:sp>
      <p:sp>
        <p:nvSpPr>
          <p:cNvPr id="6" name="Footer Placeholder 5">
            <a:extLst>
              <a:ext uri="{FF2B5EF4-FFF2-40B4-BE49-F238E27FC236}">
                <a16:creationId xmlns:a16="http://schemas.microsoft.com/office/drawing/2014/main" id="{FDFEA4A6-21C2-4C62-9E16-C3C7C3918250}"/>
              </a:ext>
            </a:extLst>
          </p:cNvPr>
          <p:cNvSpPr>
            <a:spLocks noGrp="1"/>
          </p:cNvSpPr>
          <p:nvPr>
            <p:ph type="ftr" sz="quarter" idx="11"/>
          </p:nvPr>
        </p:nvSpPr>
        <p:spPr/>
        <p:txBody>
          <a:bodyPr/>
          <a:lstStyle/>
          <a:p>
            <a:pPr>
              <a:defRPr/>
            </a:pPr>
            <a:r>
              <a:rPr lang="en-GB" altLang="ja-JP"/>
              <a:t>Event</a:t>
            </a:r>
          </a:p>
        </p:txBody>
      </p:sp>
      <p:sp>
        <p:nvSpPr>
          <p:cNvPr id="7" name="Slide Number Placeholder 6">
            <a:extLst>
              <a:ext uri="{FF2B5EF4-FFF2-40B4-BE49-F238E27FC236}">
                <a16:creationId xmlns:a16="http://schemas.microsoft.com/office/drawing/2014/main" id="{F85DED21-67F4-4019-B9E5-159E9D7A2FEC}"/>
              </a:ext>
            </a:extLst>
          </p:cNvPr>
          <p:cNvSpPr>
            <a:spLocks noGrp="1"/>
          </p:cNvSpPr>
          <p:nvPr>
            <p:ph type="sldNum" sz="quarter" idx="12"/>
          </p:nvPr>
        </p:nvSpPr>
        <p:spPr/>
        <p:txBody>
          <a:bodyPr/>
          <a:lstStyle/>
          <a:p>
            <a:pPr>
              <a:defRPr/>
            </a:pPr>
            <a:fld id="{4541E8D3-5DD7-4A90-9A4F-C8CF6D97BD5A}" type="slidenum">
              <a:rPr lang="en-GB" altLang="ja-JP" smtClean="0"/>
              <a:pPr>
                <a:defRPr/>
              </a:pPr>
              <a:t>‹#›</a:t>
            </a:fld>
            <a:endParaRPr lang="en-GB" altLang="ja-JP"/>
          </a:p>
        </p:txBody>
      </p:sp>
    </p:spTree>
    <p:extLst>
      <p:ext uri="{BB962C8B-B14F-4D97-AF65-F5344CB8AC3E}">
        <p14:creationId xmlns:p14="http://schemas.microsoft.com/office/powerpoint/2010/main" val="179401448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5C9AE-2E02-46BB-B50D-373F5F1AE6A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E78F471-5C4C-4D64-91F8-3981303E9CA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0B7CD242-B7B1-41D9-9E8F-78EECCB7A65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7FA174E-BD89-4658-A05E-92583636399B}"/>
              </a:ext>
            </a:extLst>
          </p:cNvPr>
          <p:cNvSpPr>
            <a:spLocks noGrp="1"/>
          </p:cNvSpPr>
          <p:nvPr>
            <p:ph type="dt" sz="half" idx="10"/>
          </p:nvPr>
        </p:nvSpPr>
        <p:spPr/>
        <p:txBody>
          <a:bodyPr/>
          <a:lstStyle/>
          <a:p>
            <a:pPr>
              <a:defRPr/>
            </a:pPr>
            <a:r>
              <a:rPr lang="en-US" altLang="ja-JP"/>
              <a:t>Date</a:t>
            </a:r>
            <a:endParaRPr lang="en-GB" altLang="ja-JP"/>
          </a:p>
        </p:txBody>
      </p:sp>
      <p:sp>
        <p:nvSpPr>
          <p:cNvPr id="6" name="Footer Placeholder 5">
            <a:extLst>
              <a:ext uri="{FF2B5EF4-FFF2-40B4-BE49-F238E27FC236}">
                <a16:creationId xmlns:a16="http://schemas.microsoft.com/office/drawing/2014/main" id="{050EE103-634C-46D8-9F37-B318A35899D0}"/>
              </a:ext>
            </a:extLst>
          </p:cNvPr>
          <p:cNvSpPr>
            <a:spLocks noGrp="1"/>
          </p:cNvSpPr>
          <p:nvPr>
            <p:ph type="ftr" sz="quarter" idx="11"/>
          </p:nvPr>
        </p:nvSpPr>
        <p:spPr/>
        <p:txBody>
          <a:bodyPr/>
          <a:lstStyle/>
          <a:p>
            <a:pPr>
              <a:defRPr/>
            </a:pPr>
            <a:r>
              <a:rPr lang="en-GB" altLang="ja-JP"/>
              <a:t>Event</a:t>
            </a:r>
          </a:p>
        </p:txBody>
      </p:sp>
      <p:sp>
        <p:nvSpPr>
          <p:cNvPr id="7" name="Slide Number Placeholder 6">
            <a:extLst>
              <a:ext uri="{FF2B5EF4-FFF2-40B4-BE49-F238E27FC236}">
                <a16:creationId xmlns:a16="http://schemas.microsoft.com/office/drawing/2014/main" id="{94F93D57-A8AC-4FC0-A341-604A8BD1849A}"/>
              </a:ext>
            </a:extLst>
          </p:cNvPr>
          <p:cNvSpPr>
            <a:spLocks noGrp="1"/>
          </p:cNvSpPr>
          <p:nvPr>
            <p:ph type="sldNum" sz="quarter" idx="12"/>
          </p:nvPr>
        </p:nvSpPr>
        <p:spPr/>
        <p:txBody>
          <a:bodyPr/>
          <a:lstStyle/>
          <a:p>
            <a:pPr>
              <a:defRPr/>
            </a:pPr>
            <a:fld id="{4541E8D3-5DD7-4A90-9A4F-C8CF6D97BD5A}" type="slidenum">
              <a:rPr lang="en-GB" altLang="ja-JP" smtClean="0"/>
              <a:pPr>
                <a:defRPr/>
              </a:pPr>
              <a:t>‹#›</a:t>
            </a:fld>
            <a:endParaRPr lang="en-GB" altLang="ja-JP"/>
          </a:p>
        </p:txBody>
      </p:sp>
    </p:spTree>
    <p:extLst>
      <p:ext uri="{BB962C8B-B14F-4D97-AF65-F5344CB8AC3E}">
        <p14:creationId xmlns:p14="http://schemas.microsoft.com/office/powerpoint/2010/main" val="234774924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D0477E-B391-4EF2-8D03-FEC6903EBE1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9677FA8-415A-47F0-BBD5-67A6AC8464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4720BF-A7A3-42DD-A301-6B8DD808C2E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en-US" altLang="ja-JP"/>
              <a:t>Date</a:t>
            </a:r>
            <a:endParaRPr lang="en-GB" altLang="ja-JP"/>
          </a:p>
        </p:txBody>
      </p:sp>
      <p:sp>
        <p:nvSpPr>
          <p:cNvPr id="5" name="Footer Placeholder 4">
            <a:extLst>
              <a:ext uri="{FF2B5EF4-FFF2-40B4-BE49-F238E27FC236}">
                <a16:creationId xmlns:a16="http://schemas.microsoft.com/office/drawing/2014/main" id="{456DD123-5303-43CC-B223-C762F5B4E95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GB" altLang="ja-JP"/>
              <a:t>Event</a:t>
            </a:r>
          </a:p>
        </p:txBody>
      </p:sp>
      <p:sp>
        <p:nvSpPr>
          <p:cNvPr id="6" name="Slide Number Placeholder 5">
            <a:extLst>
              <a:ext uri="{FF2B5EF4-FFF2-40B4-BE49-F238E27FC236}">
                <a16:creationId xmlns:a16="http://schemas.microsoft.com/office/drawing/2014/main" id="{179080EF-BBBE-4D5B-831F-F481BBA47D8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4541E8D3-5DD7-4A90-9A4F-C8CF6D97BD5A}" type="slidenum">
              <a:rPr lang="en-GB" altLang="ja-JP" smtClean="0"/>
              <a:pPr>
                <a:defRPr/>
              </a:pPr>
              <a:t>‹#›</a:t>
            </a:fld>
            <a:endParaRPr lang="en-GB" altLang="ja-JP"/>
          </a:p>
        </p:txBody>
      </p:sp>
    </p:spTree>
    <p:extLst>
      <p:ext uri="{BB962C8B-B14F-4D97-AF65-F5344CB8AC3E}">
        <p14:creationId xmlns:p14="http://schemas.microsoft.com/office/powerpoint/2010/main" val="1646811827"/>
      </p:ext>
    </p:extLst>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676400" y="1443038"/>
            <a:ext cx="6423025" cy="1555750"/>
          </a:xfrm>
          <a:prstGeom prst="rect">
            <a:avLst/>
          </a:prstGeom>
          <a:noFill/>
          <a:ln w="12700">
            <a:noFill/>
            <a:miter lim="800000"/>
            <a:headEnd/>
            <a:tailEnd/>
          </a:ln>
        </p:spPr>
        <p:txBody>
          <a:bodyPr wrap="none">
            <a:spAutoFit/>
          </a:bodyPr>
          <a:lstStyle/>
          <a:p>
            <a:pPr eaLnBrk="0" hangingPunct="0"/>
            <a:r>
              <a:rPr kumimoji="0" lang="en-GB" sz="4800" b="1"/>
              <a:t>Project Management </a:t>
            </a:r>
          </a:p>
          <a:p>
            <a:pPr eaLnBrk="0" hangingPunct="0"/>
            <a:r>
              <a:rPr kumimoji="0" lang="en-GB" sz="4800" b="1"/>
              <a:t>for Doctoral Students</a:t>
            </a:r>
            <a:endParaRPr kumimoji="0" lang="en-GB" sz="4800"/>
          </a:p>
        </p:txBody>
      </p:sp>
      <p:sp>
        <p:nvSpPr>
          <p:cNvPr id="14339" name="Text Box 3"/>
          <p:cNvSpPr txBox="1">
            <a:spLocks noChangeArrowheads="1"/>
          </p:cNvSpPr>
          <p:nvPr/>
        </p:nvSpPr>
        <p:spPr bwMode="auto">
          <a:xfrm>
            <a:off x="2946804" y="3511550"/>
            <a:ext cx="3882217" cy="2308324"/>
          </a:xfrm>
          <a:prstGeom prst="rect">
            <a:avLst/>
          </a:prstGeom>
          <a:noFill/>
          <a:ln w="12700">
            <a:noFill/>
            <a:miter lim="800000"/>
            <a:headEnd/>
            <a:tailEnd/>
          </a:ln>
        </p:spPr>
        <p:txBody>
          <a:bodyPr wrap="none">
            <a:spAutoFit/>
          </a:bodyPr>
          <a:lstStyle/>
          <a:p>
            <a:pPr algn="ctr" eaLnBrk="0" hangingPunct="0"/>
            <a:r>
              <a:rPr kumimoji="0" lang="en-GB" sz="2400" dirty="0"/>
              <a:t>Paul Warren</a:t>
            </a:r>
          </a:p>
          <a:p>
            <a:pPr algn="ctr" eaLnBrk="0" hangingPunct="0"/>
            <a:r>
              <a:rPr kumimoji="0" lang="en-GB" sz="2400" b="1" i="1" dirty="0"/>
              <a:t>Retired </a:t>
            </a:r>
            <a:r>
              <a:rPr kumimoji="0" lang="en-GB" sz="2400" dirty="0"/>
              <a:t>Principal Technologist</a:t>
            </a:r>
          </a:p>
          <a:p>
            <a:pPr algn="ctr" eaLnBrk="0" hangingPunct="0"/>
            <a:r>
              <a:rPr kumimoji="0" lang="en-GB" sz="2400" dirty="0"/>
              <a:t>Pilkington Group Limited</a:t>
            </a:r>
          </a:p>
          <a:p>
            <a:pPr algn="ctr" eaLnBrk="0" hangingPunct="0"/>
            <a:r>
              <a:rPr kumimoji="0" lang="en-GB" sz="2400" dirty="0"/>
              <a:t>(A member of NSG Group)</a:t>
            </a:r>
          </a:p>
          <a:p>
            <a:pPr algn="ctr" eaLnBrk="0" hangingPunct="0"/>
            <a:endParaRPr kumimoji="0" lang="en-GB" sz="2400" dirty="0"/>
          </a:p>
          <a:p>
            <a:pPr algn="ctr" eaLnBrk="0" hangingPunct="0"/>
            <a:r>
              <a:rPr lang="en-GB" sz="2400" dirty="0"/>
              <a:t>8th</a:t>
            </a:r>
            <a:r>
              <a:rPr kumimoji="0" lang="en-GB" sz="2400" dirty="0"/>
              <a:t> November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ctrTitle"/>
          </p:nvPr>
        </p:nvSpPr>
        <p:spPr>
          <a:xfrm>
            <a:off x="983233" y="260648"/>
            <a:ext cx="6913563" cy="665187"/>
          </a:xfrm>
        </p:spPr>
        <p:txBody>
          <a:bodyPr/>
          <a:lstStyle/>
          <a:p>
            <a:pPr>
              <a:defRPr/>
            </a:pPr>
            <a:r>
              <a:rPr lang="en-GB" sz="3200" b="1" dirty="0">
                <a:effectLst>
                  <a:outerShdw blurRad="38100" dist="38100" dir="2700000" algn="tl">
                    <a:srgbClr val="C0C0C0"/>
                  </a:outerShdw>
                </a:effectLst>
              </a:rPr>
              <a:t>(ii) Who are you doing the work for?</a:t>
            </a:r>
          </a:p>
        </p:txBody>
      </p:sp>
      <p:sp>
        <p:nvSpPr>
          <p:cNvPr id="27651" name="Rectangle 3"/>
          <p:cNvSpPr>
            <a:spLocks noGrp="1" noChangeArrowheads="1"/>
          </p:cNvSpPr>
          <p:nvPr>
            <p:ph type="subTitle" idx="1"/>
          </p:nvPr>
        </p:nvSpPr>
        <p:spPr>
          <a:xfrm>
            <a:off x="987425" y="1528763"/>
            <a:ext cx="7826375" cy="4521200"/>
          </a:xfrm>
        </p:spPr>
        <p:txBody>
          <a:bodyPr>
            <a:normAutofit/>
          </a:bodyPr>
          <a:lstStyle/>
          <a:p>
            <a:pPr algn="l"/>
            <a:r>
              <a:rPr lang="en-GB" sz="2000" dirty="0"/>
              <a:t>Concept of stakeholders - projects have various ‘interested parties’….</a:t>
            </a:r>
          </a:p>
          <a:p>
            <a:pPr algn="l"/>
            <a:endParaRPr lang="en-GB" sz="2000" dirty="0"/>
          </a:p>
          <a:p>
            <a:pPr algn="l"/>
            <a:r>
              <a:rPr lang="en-GB" sz="2000" dirty="0"/>
              <a:t>	Sponsor</a:t>
            </a:r>
          </a:p>
          <a:p>
            <a:pPr algn="l"/>
            <a:r>
              <a:rPr lang="en-GB" sz="2000" dirty="0"/>
              <a:t>	Gatekeepers</a:t>
            </a:r>
          </a:p>
          <a:p>
            <a:pPr algn="l"/>
            <a:r>
              <a:rPr lang="en-GB" sz="2000" dirty="0"/>
              <a:t>	Project Manager</a:t>
            </a:r>
          </a:p>
          <a:p>
            <a:pPr algn="l"/>
            <a:r>
              <a:rPr lang="en-GB" sz="2000" dirty="0"/>
              <a:t>	Project Team Members</a:t>
            </a:r>
          </a:p>
          <a:p>
            <a:pPr algn="l"/>
            <a:endParaRPr lang="en-GB" sz="2000" dirty="0"/>
          </a:p>
          <a:p>
            <a:pPr algn="l"/>
            <a:r>
              <a:rPr lang="en-GB" sz="2000" dirty="0"/>
              <a:t>Who are your stakeholders? Yourself, your Supervisor, the Department….?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ctrTitle"/>
          </p:nvPr>
        </p:nvSpPr>
        <p:spPr>
          <a:xfrm>
            <a:off x="827584" y="188640"/>
            <a:ext cx="6119812" cy="579437"/>
          </a:xfrm>
        </p:spPr>
        <p:txBody>
          <a:bodyPr/>
          <a:lstStyle/>
          <a:p>
            <a:pPr>
              <a:defRPr/>
            </a:pPr>
            <a:r>
              <a:rPr lang="en-GB" sz="3200" b="1" dirty="0">
                <a:effectLst>
                  <a:outerShdw blurRad="38100" dist="38100" dir="2700000" algn="tl">
                    <a:srgbClr val="C0C0C0"/>
                  </a:outerShdw>
                </a:effectLst>
              </a:rPr>
              <a:t>(iii) Time/Cost/Quality</a:t>
            </a:r>
          </a:p>
        </p:txBody>
      </p:sp>
      <p:sp>
        <p:nvSpPr>
          <p:cNvPr id="28675" name="AutoShape 3"/>
          <p:cNvSpPr>
            <a:spLocks noChangeArrowheads="1"/>
          </p:cNvSpPr>
          <p:nvPr/>
        </p:nvSpPr>
        <p:spPr bwMode="auto">
          <a:xfrm>
            <a:off x="4034780" y="1725389"/>
            <a:ext cx="3429000" cy="2819400"/>
          </a:xfrm>
          <a:prstGeom prst="triangle">
            <a:avLst>
              <a:gd name="adj" fmla="val 50000"/>
            </a:avLst>
          </a:prstGeom>
          <a:solidFill>
            <a:schemeClr val="accent1"/>
          </a:solidFill>
          <a:ln w="12700">
            <a:solidFill>
              <a:schemeClr val="tx1"/>
            </a:solidFill>
            <a:miter lim="800000"/>
            <a:headEnd/>
            <a:tailEnd/>
          </a:ln>
        </p:spPr>
        <p:txBody>
          <a:bodyPr wrap="none" anchor="ctr"/>
          <a:lstStyle/>
          <a:p>
            <a:endParaRPr lang="en-GB"/>
          </a:p>
        </p:txBody>
      </p:sp>
      <p:sp>
        <p:nvSpPr>
          <p:cNvPr id="28676" name="Text Box 4"/>
          <p:cNvSpPr txBox="1">
            <a:spLocks noChangeArrowheads="1"/>
          </p:cNvSpPr>
          <p:nvPr/>
        </p:nvSpPr>
        <p:spPr bwMode="auto">
          <a:xfrm>
            <a:off x="5292080" y="1196752"/>
            <a:ext cx="847725" cy="457200"/>
          </a:xfrm>
          <a:prstGeom prst="rect">
            <a:avLst/>
          </a:prstGeom>
          <a:noFill/>
          <a:ln w="12700">
            <a:noFill/>
            <a:miter lim="800000"/>
            <a:headEnd/>
            <a:tailEnd/>
          </a:ln>
        </p:spPr>
        <p:txBody>
          <a:bodyPr wrap="none">
            <a:spAutoFit/>
          </a:bodyPr>
          <a:lstStyle/>
          <a:p>
            <a:pPr eaLnBrk="0" hangingPunct="0"/>
            <a:r>
              <a:rPr kumimoji="0" lang="en-GB" sz="2400">
                <a:latin typeface="Tahoma" pitchFamily="34" charset="0"/>
              </a:rPr>
              <a:t>Time</a:t>
            </a:r>
          </a:p>
        </p:txBody>
      </p:sp>
      <p:sp>
        <p:nvSpPr>
          <p:cNvPr id="28677" name="Text Box 5"/>
          <p:cNvSpPr txBox="1">
            <a:spLocks noChangeArrowheads="1"/>
          </p:cNvSpPr>
          <p:nvPr/>
        </p:nvSpPr>
        <p:spPr bwMode="auto">
          <a:xfrm>
            <a:off x="7616180" y="4460652"/>
            <a:ext cx="1123950" cy="457200"/>
          </a:xfrm>
          <a:prstGeom prst="rect">
            <a:avLst/>
          </a:prstGeom>
          <a:noFill/>
          <a:ln w="12700">
            <a:noFill/>
            <a:miter lim="800000"/>
            <a:headEnd/>
            <a:tailEnd/>
          </a:ln>
        </p:spPr>
        <p:txBody>
          <a:bodyPr wrap="none">
            <a:spAutoFit/>
          </a:bodyPr>
          <a:lstStyle/>
          <a:p>
            <a:pPr eaLnBrk="0" hangingPunct="0"/>
            <a:r>
              <a:rPr kumimoji="0" lang="en-GB" sz="2400">
                <a:latin typeface="Tahoma" pitchFamily="34" charset="0"/>
              </a:rPr>
              <a:t>Quality</a:t>
            </a:r>
          </a:p>
        </p:txBody>
      </p:sp>
      <p:sp>
        <p:nvSpPr>
          <p:cNvPr id="28678" name="Text Box 6"/>
          <p:cNvSpPr txBox="1">
            <a:spLocks noChangeArrowheads="1"/>
          </p:cNvSpPr>
          <p:nvPr/>
        </p:nvSpPr>
        <p:spPr bwMode="auto">
          <a:xfrm>
            <a:off x="3120380" y="4460652"/>
            <a:ext cx="769938" cy="457200"/>
          </a:xfrm>
          <a:prstGeom prst="rect">
            <a:avLst/>
          </a:prstGeom>
          <a:noFill/>
          <a:ln w="12700">
            <a:noFill/>
            <a:miter lim="800000"/>
            <a:headEnd/>
            <a:tailEnd/>
          </a:ln>
        </p:spPr>
        <p:txBody>
          <a:bodyPr wrap="none">
            <a:spAutoFit/>
          </a:bodyPr>
          <a:lstStyle/>
          <a:p>
            <a:pPr eaLnBrk="0" hangingPunct="0"/>
            <a:r>
              <a:rPr kumimoji="0" lang="en-GB" sz="2400">
                <a:latin typeface="Tahoma" pitchFamily="34" charset="0"/>
              </a:rPr>
              <a:t>Cost</a:t>
            </a:r>
          </a:p>
        </p:txBody>
      </p:sp>
      <p:sp>
        <p:nvSpPr>
          <p:cNvPr id="28679" name="AutoShape 7"/>
          <p:cNvSpPr>
            <a:spLocks noChangeArrowheads="1"/>
          </p:cNvSpPr>
          <p:nvPr/>
        </p:nvSpPr>
        <p:spPr bwMode="auto">
          <a:xfrm>
            <a:off x="5482580" y="3020789"/>
            <a:ext cx="533400" cy="609600"/>
          </a:xfrm>
          <a:prstGeom prst="triangle">
            <a:avLst>
              <a:gd name="adj" fmla="val 50000"/>
            </a:avLst>
          </a:prstGeom>
          <a:solidFill>
            <a:schemeClr val="accent2"/>
          </a:solidFill>
          <a:ln w="12700">
            <a:solidFill>
              <a:schemeClr val="tx1"/>
            </a:solidFill>
            <a:miter lim="800000"/>
            <a:headEnd/>
            <a:tailEnd/>
          </a:ln>
        </p:spPr>
        <p:txBody>
          <a:bodyPr wrap="none" anchor="ctr"/>
          <a:lstStyle/>
          <a:p>
            <a:pPr algn="ctr" eaLnBrk="0" hangingPunct="0"/>
            <a:endParaRPr kumimoji="0" lang="en-GB" sz="2400">
              <a:solidFill>
                <a:srgbClr val="FF0000"/>
              </a:solidFill>
              <a:highlight>
                <a:srgbClr val="FF0000"/>
              </a:highlight>
              <a:latin typeface="Tahoma" pitchFamily="34" charset="0"/>
            </a:endParaRPr>
          </a:p>
        </p:txBody>
      </p:sp>
      <p:sp>
        <p:nvSpPr>
          <p:cNvPr id="28680" name="AutoShape 8"/>
          <p:cNvSpPr>
            <a:spLocks noChangeArrowheads="1"/>
          </p:cNvSpPr>
          <p:nvPr/>
        </p:nvSpPr>
        <p:spPr bwMode="auto">
          <a:xfrm rot="2384656">
            <a:off x="6015980" y="3706589"/>
            <a:ext cx="609600" cy="304800"/>
          </a:xfrm>
          <a:prstGeom prst="rightArrow">
            <a:avLst>
              <a:gd name="adj1" fmla="val 50000"/>
              <a:gd name="adj2" fmla="val 50000"/>
            </a:avLst>
          </a:prstGeom>
          <a:solidFill>
            <a:schemeClr val="accent2"/>
          </a:solidFill>
          <a:ln w="12700">
            <a:solidFill>
              <a:schemeClr val="tx1"/>
            </a:solidFill>
            <a:miter lim="800000"/>
            <a:headEnd/>
            <a:tailEnd/>
          </a:ln>
        </p:spPr>
        <p:txBody>
          <a:bodyPr wrap="none" anchor="ctr"/>
          <a:lstStyle/>
          <a:p>
            <a:endParaRPr lang="en-GB">
              <a:solidFill>
                <a:srgbClr val="FF0000"/>
              </a:solidFill>
              <a:highlight>
                <a:srgbClr val="FF0000"/>
              </a:highlight>
            </a:endParaRPr>
          </a:p>
        </p:txBody>
      </p:sp>
      <p:sp>
        <p:nvSpPr>
          <p:cNvPr id="28681" name="AutoShape 9"/>
          <p:cNvSpPr>
            <a:spLocks noChangeArrowheads="1"/>
          </p:cNvSpPr>
          <p:nvPr/>
        </p:nvSpPr>
        <p:spPr bwMode="auto">
          <a:xfrm rot="-5341612">
            <a:off x="5444480" y="2487389"/>
            <a:ext cx="609600" cy="304800"/>
          </a:xfrm>
          <a:prstGeom prst="rightArrow">
            <a:avLst>
              <a:gd name="adj1" fmla="val 50000"/>
              <a:gd name="adj2" fmla="val 50000"/>
            </a:avLst>
          </a:prstGeom>
          <a:solidFill>
            <a:schemeClr val="accent2"/>
          </a:solidFill>
          <a:ln w="12700">
            <a:solidFill>
              <a:schemeClr val="tx1"/>
            </a:solidFill>
            <a:miter lim="800000"/>
            <a:headEnd/>
            <a:tailEnd/>
          </a:ln>
        </p:spPr>
        <p:txBody>
          <a:bodyPr wrap="none" anchor="ctr"/>
          <a:lstStyle/>
          <a:p>
            <a:endParaRPr lang="en-GB">
              <a:solidFill>
                <a:srgbClr val="FF0000"/>
              </a:solidFill>
              <a:highlight>
                <a:srgbClr val="FF0000"/>
              </a:highlight>
            </a:endParaRPr>
          </a:p>
        </p:txBody>
      </p:sp>
      <p:sp>
        <p:nvSpPr>
          <p:cNvPr id="28682" name="AutoShape 10"/>
          <p:cNvSpPr>
            <a:spLocks noChangeArrowheads="1"/>
          </p:cNvSpPr>
          <p:nvPr/>
        </p:nvSpPr>
        <p:spPr bwMode="auto">
          <a:xfrm rot="8675467">
            <a:off x="4872980" y="3706589"/>
            <a:ext cx="609600" cy="304800"/>
          </a:xfrm>
          <a:prstGeom prst="rightArrow">
            <a:avLst>
              <a:gd name="adj1" fmla="val 50000"/>
              <a:gd name="adj2" fmla="val 50000"/>
            </a:avLst>
          </a:prstGeom>
          <a:solidFill>
            <a:schemeClr val="accent2"/>
          </a:solidFill>
          <a:ln w="12700">
            <a:solidFill>
              <a:schemeClr val="tx1"/>
            </a:solidFill>
            <a:miter lim="800000"/>
            <a:headEnd/>
            <a:tailEnd/>
          </a:ln>
        </p:spPr>
        <p:txBody>
          <a:bodyPr wrap="none" anchor="ctr"/>
          <a:lstStyle/>
          <a:p>
            <a:endParaRPr lang="en-GB">
              <a:solidFill>
                <a:srgbClr val="FF0000"/>
              </a:solidFill>
              <a:highlight>
                <a:srgbClr val="FF0000"/>
              </a:highlight>
            </a:endParaRPr>
          </a:p>
        </p:txBody>
      </p:sp>
      <p:sp>
        <p:nvSpPr>
          <p:cNvPr id="28683" name="Text Box 11"/>
          <p:cNvSpPr txBox="1">
            <a:spLocks noChangeArrowheads="1"/>
          </p:cNvSpPr>
          <p:nvPr/>
        </p:nvSpPr>
        <p:spPr bwMode="auto">
          <a:xfrm>
            <a:off x="899592" y="1268760"/>
            <a:ext cx="2509838" cy="1311275"/>
          </a:xfrm>
          <a:prstGeom prst="rect">
            <a:avLst/>
          </a:prstGeom>
          <a:noFill/>
          <a:ln w="12700">
            <a:noFill/>
            <a:miter lim="800000"/>
            <a:headEnd/>
            <a:tailEnd/>
          </a:ln>
        </p:spPr>
        <p:txBody>
          <a:bodyPr wrap="none">
            <a:spAutoFit/>
          </a:bodyPr>
          <a:lstStyle/>
          <a:p>
            <a:pPr eaLnBrk="0" hangingPunct="0"/>
            <a:r>
              <a:rPr kumimoji="0" lang="en-GB" sz="2000" b="1" dirty="0">
                <a:latin typeface="Tahoma" pitchFamily="34" charset="0"/>
              </a:rPr>
              <a:t>Ideal</a:t>
            </a:r>
            <a:endParaRPr kumimoji="0" lang="en-GB" sz="2000" dirty="0">
              <a:latin typeface="Tahoma" pitchFamily="34" charset="0"/>
            </a:endParaRPr>
          </a:p>
          <a:p>
            <a:pPr eaLnBrk="0" hangingPunct="0"/>
            <a:r>
              <a:rPr kumimoji="0" lang="en-GB" sz="2000" dirty="0">
                <a:latin typeface="Tahoma" pitchFamily="34" charset="0"/>
              </a:rPr>
              <a:t> - On Time</a:t>
            </a:r>
          </a:p>
          <a:p>
            <a:pPr eaLnBrk="0" hangingPunct="0"/>
            <a:r>
              <a:rPr kumimoji="0" lang="en-GB" sz="2000" dirty="0">
                <a:latin typeface="Tahoma" pitchFamily="34" charset="0"/>
              </a:rPr>
              <a:t> - Under Budget</a:t>
            </a:r>
          </a:p>
          <a:p>
            <a:pPr eaLnBrk="0" hangingPunct="0"/>
            <a:r>
              <a:rPr kumimoji="0" lang="en-GB" sz="2000" dirty="0">
                <a:latin typeface="Tahoma" pitchFamily="34" charset="0"/>
              </a:rPr>
              <a:t> - Acceptable Quality</a:t>
            </a:r>
          </a:p>
        </p:txBody>
      </p:sp>
      <p:sp>
        <p:nvSpPr>
          <p:cNvPr id="28684" name="Text Box 12"/>
          <p:cNvSpPr txBox="1">
            <a:spLocks noChangeArrowheads="1"/>
          </p:cNvSpPr>
          <p:nvPr/>
        </p:nvSpPr>
        <p:spPr bwMode="auto">
          <a:xfrm>
            <a:off x="6914505" y="1847627"/>
            <a:ext cx="1831975" cy="457200"/>
          </a:xfrm>
          <a:prstGeom prst="rect">
            <a:avLst/>
          </a:prstGeom>
          <a:noFill/>
          <a:ln w="12700">
            <a:noFill/>
            <a:miter lim="800000"/>
            <a:headEnd/>
            <a:tailEnd/>
          </a:ln>
        </p:spPr>
        <p:txBody>
          <a:bodyPr wrap="none">
            <a:spAutoFit/>
          </a:bodyPr>
          <a:lstStyle/>
          <a:p>
            <a:pPr eaLnBrk="0" hangingPunct="0"/>
            <a:r>
              <a:rPr kumimoji="0" lang="en-GB" sz="2400" dirty="0">
                <a:solidFill>
                  <a:srgbClr val="FF0000"/>
                </a:solidFill>
                <a:latin typeface="Tahoma" pitchFamily="34" charset="0"/>
              </a:rPr>
              <a:t>Your project</a:t>
            </a:r>
          </a:p>
        </p:txBody>
      </p:sp>
      <p:sp>
        <p:nvSpPr>
          <p:cNvPr id="28685" name="Line 13"/>
          <p:cNvSpPr>
            <a:spLocks noChangeShapeType="1"/>
          </p:cNvSpPr>
          <p:nvPr/>
        </p:nvSpPr>
        <p:spPr bwMode="auto">
          <a:xfrm flipH="1">
            <a:off x="5939780" y="2169889"/>
            <a:ext cx="1079500" cy="1130300"/>
          </a:xfrm>
          <a:prstGeom prst="line">
            <a:avLst/>
          </a:prstGeom>
          <a:noFill/>
          <a:ln w="38100">
            <a:solidFill>
              <a:schemeClr val="accent2"/>
            </a:solidFill>
            <a:round/>
            <a:headEnd/>
            <a:tailEnd type="triangle" w="med" len="med"/>
          </a:ln>
        </p:spPr>
        <p:txBody>
          <a:bodyPr wrap="none" anchor="ctr"/>
          <a:lstStyle/>
          <a:p>
            <a:endParaRPr lang="en-GB"/>
          </a:p>
        </p:txBody>
      </p:sp>
      <p:pic>
        <p:nvPicPr>
          <p:cNvPr id="14" name="Picture 13" descr="Jim Jarmusch.png"/>
          <p:cNvPicPr>
            <a:picLocks noChangeAspect="1"/>
          </p:cNvPicPr>
          <p:nvPr/>
        </p:nvPicPr>
        <p:blipFill>
          <a:blip r:embed="rId3" cstate="print"/>
          <a:stretch>
            <a:fillRect/>
          </a:stretch>
        </p:blipFill>
        <p:spPr>
          <a:xfrm>
            <a:off x="1043608" y="4869160"/>
            <a:ext cx="1457325" cy="1771650"/>
          </a:xfrm>
          <a:prstGeom prst="rect">
            <a:avLst/>
          </a:prstGeom>
        </p:spPr>
      </p:pic>
      <p:sp>
        <p:nvSpPr>
          <p:cNvPr id="15" name="Rectangle 14"/>
          <p:cNvSpPr/>
          <p:nvPr/>
        </p:nvSpPr>
        <p:spPr>
          <a:xfrm>
            <a:off x="2771800" y="5013176"/>
            <a:ext cx="6120680" cy="1477328"/>
          </a:xfrm>
          <a:prstGeom prst="rect">
            <a:avLst/>
          </a:prstGeom>
        </p:spPr>
        <p:txBody>
          <a:bodyPr wrap="square">
            <a:spAutoFit/>
          </a:bodyPr>
          <a:lstStyle/>
          <a:p>
            <a:r>
              <a:rPr lang="en-GB" dirty="0"/>
              <a:t>“Fast, Cheap, and Good…pick two. If it’s fast and cheap it won’t be good. If it’s cheap and good it won’t be fast. If it’s fast and good it won’t be cheap. Fast, cheap, and good…pick (2) words to live by. ”</a:t>
            </a:r>
          </a:p>
          <a:p>
            <a:r>
              <a:rPr lang="en-GB" dirty="0"/>
              <a:t>(Jim Jarmusch – independent film director)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ctrTitle"/>
          </p:nvPr>
        </p:nvSpPr>
        <p:spPr>
          <a:xfrm>
            <a:off x="1043608" y="188640"/>
            <a:ext cx="7415212" cy="579438"/>
          </a:xfrm>
        </p:spPr>
        <p:txBody>
          <a:bodyPr/>
          <a:lstStyle/>
          <a:p>
            <a:pPr>
              <a:defRPr/>
            </a:pPr>
            <a:r>
              <a:rPr lang="en-GB" sz="3200" b="1" dirty="0">
                <a:effectLst>
                  <a:outerShdw blurRad="38100" dist="38100" dir="2700000" algn="tl">
                    <a:srgbClr val="C0C0C0"/>
                  </a:outerShdw>
                </a:effectLst>
              </a:rPr>
              <a:t>(iv) Milestones/Quality</a:t>
            </a:r>
          </a:p>
        </p:txBody>
      </p:sp>
      <p:sp>
        <p:nvSpPr>
          <p:cNvPr id="29699" name="Rectangle 3"/>
          <p:cNvSpPr>
            <a:spLocks noGrp="1" noChangeArrowheads="1"/>
          </p:cNvSpPr>
          <p:nvPr>
            <p:ph type="subTitle" idx="1"/>
          </p:nvPr>
        </p:nvSpPr>
        <p:spPr>
          <a:xfrm>
            <a:off x="647700" y="1484784"/>
            <a:ext cx="7848600" cy="4043362"/>
          </a:xfrm>
        </p:spPr>
        <p:txBody>
          <a:bodyPr>
            <a:normAutofit/>
          </a:bodyPr>
          <a:lstStyle/>
          <a:p>
            <a:pPr algn="l"/>
            <a:r>
              <a:rPr lang="en-GB" sz="2000" dirty="0"/>
              <a:t>How do you know how well the project is going?</a:t>
            </a:r>
          </a:p>
          <a:p>
            <a:pPr algn="l"/>
            <a:endParaRPr lang="en-GB" sz="2000" dirty="0"/>
          </a:p>
          <a:p>
            <a:pPr algn="l"/>
            <a:r>
              <a:rPr lang="en-GB" sz="2000" dirty="0"/>
              <a:t>Set ‘Milestones’ - intermediate targets that need to be met before further progress can be made</a:t>
            </a:r>
          </a:p>
          <a:p>
            <a:pPr algn="l"/>
            <a:endParaRPr lang="en-GB" sz="2000" dirty="0"/>
          </a:p>
          <a:p>
            <a:pPr algn="l"/>
            <a:r>
              <a:rPr lang="en-GB" sz="2000" dirty="0"/>
              <a:t>How do you know whether a target has been met?</a:t>
            </a:r>
          </a:p>
          <a:p>
            <a:pPr algn="l"/>
            <a:endParaRPr lang="en-GB" sz="2000" dirty="0"/>
          </a:p>
          <a:p>
            <a:pPr algn="l"/>
            <a:r>
              <a:rPr lang="en-GB" sz="2000" dirty="0"/>
              <a:t>You need some measurement of ‘Quality’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ctrTitle"/>
          </p:nvPr>
        </p:nvSpPr>
        <p:spPr>
          <a:xfrm>
            <a:off x="1042988" y="333375"/>
            <a:ext cx="5905500" cy="579438"/>
          </a:xfrm>
        </p:spPr>
        <p:txBody>
          <a:bodyPr/>
          <a:lstStyle/>
          <a:p>
            <a:pPr>
              <a:defRPr/>
            </a:pPr>
            <a:r>
              <a:rPr lang="en-GB" sz="3200" b="1" dirty="0">
                <a:effectLst>
                  <a:outerShdw blurRad="38100" dist="38100" dir="2700000" algn="tl">
                    <a:srgbClr val="C0C0C0"/>
                  </a:outerShdw>
                </a:effectLst>
              </a:rPr>
              <a:t>(v) Contingency Planning</a:t>
            </a:r>
          </a:p>
        </p:txBody>
      </p:sp>
      <p:sp>
        <p:nvSpPr>
          <p:cNvPr id="35843" name="Rectangle 3"/>
          <p:cNvSpPr>
            <a:spLocks noGrp="1" noChangeArrowheads="1"/>
          </p:cNvSpPr>
          <p:nvPr>
            <p:ph type="subTitle" idx="1"/>
          </p:nvPr>
        </p:nvSpPr>
        <p:spPr>
          <a:xfrm>
            <a:off x="755576" y="1412776"/>
            <a:ext cx="7778750" cy="3133725"/>
          </a:xfrm>
        </p:spPr>
        <p:txBody>
          <a:bodyPr>
            <a:noAutofit/>
          </a:bodyPr>
          <a:lstStyle/>
          <a:p>
            <a:pPr algn="l">
              <a:lnSpc>
                <a:spcPct val="90000"/>
              </a:lnSpc>
            </a:pPr>
            <a:r>
              <a:rPr lang="en-GB" sz="2000" dirty="0"/>
              <a:t>What do you do if your supervisor crashes his glider into a tree and is off for a while?</a:t>
            </a:r>
          </a:p>
          <a:p>
            <a:pPr algn="l">
              <a:lnSpc>
                <a:spcPct val="90000"/>
              </a:lnSpc>
            </a:pPr>
            <a:endParaRPr lang="en-GB" sz="2000" dirty="0"/>
          </a:p>
          <a:p>
            <a:pPr algn="l">
              <a:lnSpc>
                <a:spcPct val="90000"/>
              </a:lnSpc>
            </a:pPr>
            <a:r>
              <a:rPr lang="en-GB" sz="2000" dirty="0"/>
              <a:t>What do you do if your samples don’t arrive on time?</a:t>
            </a:r>
          </a:p>
          <a:p>
            <a:pPr algn="l">
              <a:lnSpc>
                <a:spcPct val="90000"/>
              </a:lnSpc>
            </a:pPr>
            <a:endParaRPr lang="en-GB" sz="2000" dirty="0"/>
          </a:p>
          <a:p>
            <a:pPr algn="l">
              <a:lnSpc>
                <a:spcPct val="90000"/>
              </a:lnSpc>
            </a:pPr>
            <a:r>
              <a:rPr lang="en-GB" sz="2000" dirty="0"/>
              <a:t>What do you do if the equipment you want to use is not available (</a:t>
            </a:r>
            <a:r>
              <a:rPr lang="en-GB" sz="2000" i="1" dirty="0"/>
              <a:t>either</a:t>
            </a:r>
            <a:r>
              <a:rPr lang="en-GB" sz="2000" dirty="0"/>
              <a:t> not working </a:t>
            </a:r>
            <a:r>
              <a:rPr lang="en-GB" sz="2000" i="1" dirty="0"/>
              <a:t>or</a:t>
            </a:r>
            <a:r>
              <a:rPr lang="en-GB" sz="2000" dirty="0"/>
              <a:t> heavily booked) for some time?</a:t>
            </a:r>
          </a:p>
          <a:p>
            <a:pPr algn="l">
              <a:lnSpc>
                <a:spcPct val="90000"/>
              </a:lnSpc>
            </a:pPr>
            <a:endParaRPr lang="en-GB" sz="2000" dirty="0"/>
          </a:p>
          <a:p>
            <a:pPr algn="l">
              <a:lnSpc>
                <a:spcPct val="90000"/>
              </a:lnSpc>
            </a:pPr>
            <a:r>
              <a:rPr lang="en-GB" sz="2000" dirty="0"/>
              <a:t>How will you finance yourself if you don’t finish in 3.5 years?</a:t>
            </a:r>
          </a:p>
        </p:txBody>
      </p:sp>
    </p:spTree>
    <p:extLst>
      <p:ext uri="{BB962C8B-B14F-4D97-AF65-F5344CB8AC3E}">
        <p14:creationId xmlns:p14="http://schemas.microsoft.com/office/powerpoint/2010/main" val="1483956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GB"/>
          </a:p>
        </p:txBody>
      </p:sp>
      <p:sp>
        <p:nvSpPr>
          <p:cNvPr id="1028"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GB"/>
          </a:p>
        </p:txBody>
      </p:sp>
      <p:sp>
        <p:nvSpPr>
          <p:cNvPr id="1029"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GB"/>
          </a:p>
        </p:txBody>
      </p:sp>
      <p:sp>
        <p:nvSpPr>
          <p:cNvPr id="1030" name="Rectangle 5"/>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GB"/>
          </a:p>
        </p:txBody>
      </p:sp>
      <p:sp>
        <p:nvSpPr>
          <p:cNvPr id="91142" name="Rectangle 6"/>
          <p:cNvSpPr>
            <a:spLocks noChangeArrowheads="1"/>
          </p:cNvSpPr>
          <p:nvPr/>
        </p:nvSpPr>
        <p:spPr bwMode="auto">
          <a:xfrm>
            <a:off x="533400" y="203200"/>
            <a:ext cx="7315200" cy="914400"/>
          </a:xfrm>
          <a:prstGeom prst="rect">
            <a:avLst/>
          </a:prstGeom>
          <a:noFill/>
          <a:ln w="12700">
            <a:noFill/>
            <a:miter lim="800000"/>
            <a:headEnd/>
            <a:tailEnd/>
          </a:ln>
          <a:effectLst/>
        </p:spPr>
        <p:txBody>
          <a:bodyPr lIns="90488" tIns="44450" rIns="90488" bIns="44450" anchor="ctr"/>
          <a:lstStyle/>
          <a:p>
            <a:pPr algn="ctr" eaLnBrk="0" hangingPunct="0">
              <a:defRPr/>
            </a:pPr>
            <a:r>
              <a:rPr kumimoji="0" lang="en-GB" sz="3200" b="1" dirty="0">
                <a:solidFill>
                  <a:schemeClr val="tx2"/>
                </a:solidFill>
                <a:effectLst>
                  <a:outerShdw blurRad="38100" dist="38100" dir="2700000" algn="tl">
                    <a:srgbClr val="C0C0C0"/>
                  </a:outerShdw>
                </a:effectLst>
                <a:latin typeface="+mj-lt"/>
              </a:rPr>
              <a:t>Stage-Gate Process</a:t>
            </a:r>
          </a:p>
        </p:txBody>
      </p:sp>
      <p:sp>
        <p:nvSpPr>
          <p:cNvPr id="1032" name="Rectangle 7"/>
          <p:cNvSpPr>
            <a:spLocks noChangeArrowheads="1"/>
          </p:cNvSpPr>
          <p:nvPr/>
        </p:nvSpPr>
        <p:spPr bwMode="auto">
          <a:xfrm>
            <a:off x="2062163" y="2847975"/>
            <a:ext cx="533400" cy="2487613"/>
          </a:xfrm>
          <a:prstGeom prst="rect">
            <a:avLst/>
          </a:prstGeom>
          <a:solidFill>
            <a:srgbClr val="FC7E00"/>
          </a:solidFill>
          <a:ln w="12700">
            <a:solidFill>
              <a:schemeClr val="tx1"/>
            </a:solidFill>
            <a:miter lim="800000"/>
            <a:headEnd/>
            <a:tailEnd/>
          </a:ln>
        </p:spPr>
        <p:txBody>
          <a:bodyPr wrap="none" lIns="90488" tIns="44450" rIns="90488" bIns="44450" anchor="ctr"/>
          <a:lstStyle/>
          <a:p>
            <a:pPr algn="ctr" eaLnBrk="0" hangingPunct="0"/>
            <a:r>
              <a:rPr kumimoji="0" lang="en-GB" sz="2400"/>
              <a:t>1</a:t>
            </a:r>
          </a:p>
        </p:txBody>
      </p:sp>
      <p:sp>
        <p:nvSpPr>
          <p:cNvPr id="1033" name="Rectangle 8"/>
          <p:cNvSpPr>
            <a:spLocks noChangeArrowheads="1"/>
          </p:cNvSpPr>
          <p:nvPr/>
        </p:nvSpPr>
        <p:spPr bwMode="auto">
          <a:xfrm>
            <a:off x="3214688" y="3197225"/>
            <a:ext cx="492125" cy="1778000"/>
          </a:xfrm>
          <a:prstGeom prst="rect">
            <a:avLst/>
          </a:prstGeom>
          <a:solidFill>
            <a:srgbClr val="FFFF00"/>
          </a:solidFill>
          <a:ln w="12700">
            <a:solidFill>
              <a:schemeClr val="tx1"/>
            </a:solidFill>
            <a:miter lim="800000"/>
            <a:headEnd/>
            <a:tailEnd/>
          </a:ln>
        </p:spPr>
        <p:txBody>
          <a:bodyPr wrap="none" lIns="90488" tIns="44450" rIns="90488" bIns="44450" anchor="ctr"/>
          <a:lstStyle/>
          <a:p>
            <a:pPr algn="ctr" eaLnBrk="0" hangingPunct="0"/>
            <a:r>
              <a:rPr kumimoji="0" lang="en-GB" sz="2400"/>
              <a:t>2</a:t>
            </a:r>
          </a:p>
        </p:txBody>
      </p:sp>
      <p:sp>
        <p:nvSpPr>
          <p:cNvPr id="1034" name="Rectangle 9"/>
          <p:cNvSpPr>
            <a:spLocks noChangeArrowheads="1"/>
          </p:cNvSpPr>
          <p:nvPr/>
        </p:nvSpPr>
        <p:spPr bwMode="auto">
          <a:xfrm>
            <a:off x="4330700" y="3403600"/>
            <a:ext cx="519113" cy="1355725"/>
          </a:xfrm>
          <a:prstGeom prst="rect">
            <a:avLst/>
          </a:prstGeom>
          <a:solidFill>
            <a:srgbClr val="99FF33"/>
          </a:solidFill>
          <a:ln w="12700">
            <a:solidFill>
              <a:schemeClr val="tx1"/>
            </a:solidFill>
            <a:miter lim="800000"/>
            <a:headEnd/>
            <a:tailEnd/>
          </a:ln>
        </p:spPr>
        <p:txBody>
          <a:bodyPr wrap="none" lIns="90488" tIns="44450" rIns="90488" bIns="44450" anchor="ctr"/>
          <a:lstStyle/>
          <a:p>
            <a:pPr algn="ctr" eaLnBrk="0" hangingPunct="0"/>
            <a:r>
              <a:rPr kumimoji="0" lang="en-GB" sz="2400"/>
              <a:t>3</a:t>
            </a:r>
          </a:p>
        </p:txBody>
      </p:sp>
      <p:sp>
        <p:nvSpPr>
          <p:cNvPr id="1035" name="Rectangle 10"/>
          <p:cNvSpPr>
            <a:spLocks noChangeArrowheads="1"/>
          </p:cNvSpPr>
          <p:nvPr/>
        </p:nvSpPr>
        <p:spPr bwMode="auto">
          <a:xfrm>
            <a:off x="5410200" y="3505200"/>
            <a:ext cx="519113" cy="1152525"/>
          </a:xfrm>
          <a:prstGeom prst="rect">
            <a:avLst/>
          </a:prstGeom>
          <a:solidFill>
            <a:srgbClr val="9DDCF3"/>
          </a:solidFill>
          <a:ln w="12700">
            <a:solidFill>
              <a:schemeClr val="tx1"/>
            </a:solidFill>
            <a:miter lim="800000"/>
            <a:headEnd/>
            <a:tailEnd/>
          </a:ln>
        </p:spPr>
        <p:txBody>
          <a:bodyPr wrap="none" lIns="90488" tIns="44450" rIns="90488" bIns="44450" anchor="ctr"/>
          <a:lstStyle/>
          <a:p>
            <a:pPr algn="ctr" eaLnBrk="0" hangingPunct="0"/>
            <a:r>
              <a:rPr kumimoji="0" lang="en-GB" sz="2400"/>
              <a:t>4</a:t>
            </a:r>
          </a:p>
        </p:txBody>
      </p:sp>
      <p:sp>
        <p:nvSpPr>
          <p:cNvPr id="1036" name="Rectangle 11"/>
          <p:cNvSpPr>
            <a:spLocks noChangeArrowheads="1"/>
          </p:cNvSpPr>
          <p:nvPr/>
        </p:nvSpPr>
        <p:spPr bwMode="auto">
          <a:xfrm>
            <a:off x="6519863" y="3536950"/>
            <a:ext cx="534987" cy="1063625"/>
          </a:xfrm>
          <a:prstGeom prst="rect">
            <a:avLst/>
          </a:prstGeom>
          <a:solidFill>
            <a:srgbClr val="CC99FF"/>
          </a:solidFill>
          <a:ln w="12700">
            <a:solidFill>
              <a:schemeClr val="tx1"/>
            </a:solidFill>
            <a:miter lim="800000"/>
            <a:headEnd/>
            <a:tailEnd/>
          </a:ln>
        </p:spPr>
        <p:txBody>
          <a:bodyPr wrap="none" lIns="90488" tIns="44450" rIns="90488" bIns="44450" anchor="ctr"/>
          <a:lstStyle/>
          <a:p>
            <a:pPr algn="ctr" eaLnBrk="0" hangingPunct="0"/>
            <a:r>
              <a:rPr kumimoji="0" lang="en-GB" sz="2400"/>
              <a:t>5</a:t>
            </a:r>
          </a:p>
        </p:txBody>
      </p:sp>
      <p:sp>
        <p:nvSpPr>
          <p:cNvPr id="1037" name="Rectangle 12"/>
          <p:cNvSpPr>
            <a:spLocks noChangeArrowheads="1"/>
          </p:cNvSpPr>
          <p:nvPr/>
        </p:nvSpPr>
        <p:spPr bwMode="auto">
          <a:xfrm>
            <a:off x="1376363" y="4264025"/>
            <a:ext cx="1101725" cy="301625"/>
          </a:xfrm>
          <a:prstGeom prst="rect">
            <a:avLst/>
          </a:prstGeom>
          <a:noFill/>
          <a:ln w="12700">
            <a:noFill/>
            <a:miter lim="800000"/>
            <a:headEnd/>
            <a:tailEnd/>
          </a:ln>
        </p:spPr>
        <p:txBody>
          <a:bodyPr lIns="90488" tIns="44450" rIns="90488" bIns="44450">
            <a:spAutoFit/>
          </a:bodyPr>
          <a:lstStyle/>
          <a:p>
            <a:pPr eaLnBrk="0" hangingPunct="0"/>
            <a:r>
              <a:rPr kumimoji="0" lang="en-GB" sz="1400" i="1">
                <a:solidFill>
                  <a:srgbClr val="000000"/>
                </a:solidFill>
              </a:rPr>
              <a:t>Gate 0</a:t>
            </a:r>
          </a:p>
        </p:txBody>
      </p:sp>
      <p:sp>
        <p:nvSpPr>
          <p:cNvPr id="1038" name="Rectangle 13"/>
          <p:cNvSpPr>
            <a:spLocks noChangeArrowheads="1"/>
          </p:cNvSpPr>
          <p:nvPr/>
        </p:nvSpPr>
        <p:spPr bwMode="auto">
          <a:xfrm>
            <a:off x="2595563" y="4264025"/>
            <a:ext cx="1044575" cy="301625"/>
          </a:xfrm>
          <a:prstGeom prst="rect">
            <a:avLst/>
          </a:prstGeom>
          <a:noFill/>
          <a:ln w="12700">
            <a:noFill/>
            <a:miter lim="800000"/>
            <a:headEnd/>
            <a:tailEnd/>
          </a:ln>
        </p:spPr>
        <p:txBody>
          <a:bodyPr lIns="90488" tIns="44450" rIns="90488" bIns="44450">
            <a:spAutoFit/>
          </a:bodyPr>
          <a:lstStyle/>
          <a:p>
            <a:pPr eaLnBrk="0" hangingPunct="0"/>
            <a:r>
              <a:rPr kumimoji="0" lang="en-GB" sz="1400" i="1">
                <a:solidFill>
                  <a:srgbClr val="000000"/>
                </a:solidFill>
              </a:rPr>
              <a:t>Gate 1</a:t>
            </a:r>
          </a:p>
        </p:txBody>
      </p:sp>
      <p:sp>
        <p:nvSpPr>
          <p:cNvPr id="1039" name="Rectangle 14"/>
          <p:cNvSpPr>
            <a:spLocks noChangeArrowheads="1"/>
          </p:cNvSpPr>
          <p:nvPr/>
        </p:nvSpPr>
        <p:spPr bwMode="auto">
          <a:xfrm>
            <a:off x="3662363" y="4264025"/>
            <a:ext cx="1016000" cy="301625"/>
          </a:xfrm>
          <a:prstGeom prst="rect">
            <a:avLst/>
          </a:prstGeom>
          <a:noFill/>
          <a:ln w="12700">
            <a:noFill/>
            <a:miter lim="800000"/>
            <a:headEnd/>
            <a:tailEnd/>
          </a:ln>
        </p:spPr>
        <p:txBody>
          <a:bodyPr lIns="90488" tIns="44450" rIns="90488" bIns="44450">
            <a:spAutoFit/>
          </a:bodyPr>
          <a:lstStyle/>
          <a:p>
            <a:pPr eaLnBrk="0" hangingPunct="0"/>
            <a:r>
              <a:rPr kumimoji="0" lang="en-GB" sz="1400" i="1">
                <a:solidFill>
                  <a:srgbClr val="000000"/>
                </a:solidFill>
              </a:rPr>
              <a:t>Gate 2</a:t>
            </a:r>
          </a:p>
        </p:txBody>
      </p:sp>
      <p:sp>
        <p:nvSpPr>
          <p:cNvPr id="1040" name="Rectangle 15"/>
          <p:cNvSpPr>
            <a:spLocks noChangeArrowheads="1"/>
          </p:cNvSpPr>
          <p:nvPr/>
        </p:nvSpPr>
        <p:spPr bwMode="auto">
          <a:xfrm>
            <a:off x="4779963" y="4257675"/>
            <a:ext cx="787400" cy="301625"/>
          </a:xfrm>
          <a:prstGeom prst="rect">
            <a:avLst/>
          </a:prstGeom>
          <a:noFill/>
          <a:ln w="12700">
            <a:noFill/>
            <a:miter lim="800000"/>
            <a:headEnd/>
            <a:tailEnd/>
          </a:ln>
        </p:spPr>
        <p:txBody>
          <a:bodyPr lIns="90488" tIns="44450" rIns="90488" bIns="44450">
            <a:spAutoFit/>
          </a:bodyPr>
          <a:lstStyle/>
          <a:p>
            <a:pPr eaLnBrk="0" hangingPunct="0"/>
            <a:r>
              <a:rPr kumimoji="0" lang="en-GB" sz="1400" i="1">
                <a:solidFill>
                  <a:srgbClr val="000000"/>
                </a:solidFill>
              </a:rPr>
              <a:t>Gate 3</a:t>
            </a:r>
          </a:p>
        </p:txBody>
      </p:sp>
      <p:sp>
        <p:nvSpPr>
          <p:cNvPr id="1041" name="Rectangle 16"/>
          <p:cNvSpPr>
            <a:spLocks noChangeArrowheads="1"/>
          </p:cNvSpPr>
          <p:nvPr/>
        </p:nvSpPr>
        <p:spPr bwMode="auto">
          <a:xfrm>
            <a:off x="5872163" y="4264025"/>
            <a:ext cx="993775" cy="301625"/>
          </a:xfrm>
          <a:prstGeom prst="rect">
            <a:avLst/>
          </a:prstGeom>
          <a:noFill/>
          <a:ln w="12700">
            <a:noFill/>
            <a:miter lim="800000"/>
            <a:headEnd/>
            <a:tailEnd/>
          </a:ln>
        </p:spPr>
        <p:txBody>
          <a:bodyPr lIns="90488" tIns="44450" rIns="90488" bIns="44450">
            <a:spAutoFit/>
          </a:bodyPr>
          <a:lstStyle/>
          <a:p>
            <a:pPr eaLnBrk="0" hangingPunct="0"/>
            <a:r>
              <a:rPr kumimoji="0" lang="en-GB" sz="1400" i="1">
                <a:solidFill>
                  <a:srgbClr val="000000"/>
                </a:solidFill>
              </a:rPr>
              <a:t>Gate 4</a:t>
            </a:r>
          </a:p>
        </p:txBody>
      </p:sp>
      <p:sp>
        <p:nvSpPr>
          <p:cNvPr id="1042" name="Rectangle 17"/>
          <p:cNvSpPr>
            <a:spLocks noChangeArrowheads="1"/>
          </p:cNvSpPr>
          <p:nvPr/>
        </p:nvSpPr>
        <p:spPr bwMode="auto">
          <a:xfrm>
            <a:off x="190500" y="3771900"/>
            <a:ext cx="787400" cy="333375"/>
          </a:xfrm>
          <a:prstGeom prst="rect">
            <a:avLst/>
          </a:prstGeom>
          <a:noFill/>
          <a:ln w="12700">
            <a:noFill/>
            <a:miter lim="800000"/>
            <a:headEnd/>
            <a:tailEnd/>
          </a:ln>
        </p:spPr>
        <p:txBody>
          <a:bodyPr lIns="90488" tIns="44450" rIns="90488" bIns="44450">
            <a:spAutoFit/>
          </a:bodyPr>
          <a:lstStyle/>
          <a:p>
            <a:pPr eaLnBrk="0" hangingPunct="0"/>
            <a:r>
              <a:rPr kumimoji="0" lang="en-GB" sz="1600" b="1">
                <a:solidFill>
                  <a:srgbClr val="000000"/>
                </a:solidFill>
              </a:rPr>
              <a:t>Ideas</a:t>
            </a:r>
          </a:p>
        </p:txBody>
      </p:sp>
      <p:sp>
        <p:nvSpPr>
          <p:cNvPr id="1043" name="Line 18"/>
          <p:cNvSpPr>
            <a:spLocks noChangeShapeType="1"/>
          </p:cNvSpPr>
          <p:nvPr/>
        </p:nvSpPr>
        <p:spPr bwMode="auto">
          <a:xfrm>
            <a:off x="7069138" y="4170363"/>
            <a:ext cx="146050" cy="0"/>
          </a:xfrm>
          <a:prstGeom prst="line">
            <a:avLst/>
          </a:prstGeom>
          <a:noFill/>
          <a:ln w="12700">
            <a:solidFill>
              <a:srgbClr val="000000"/>
            </a:solidFill>
            <a:round/>
            <a:headEnd/>
            <a:tailEnd/>
          </a:ln>
        </p:spPr>
        <p:txBody>
          <a:bodyPr wrap="none" anchor="ctr"/>
          <a:lstStyle/>
          <a:p>
            <a:endParaRPr lang="en-GB"/>
          </a:p>
        </p:txBody>
      </p:sp>
      <p:sp>
        <p:nvSpPr>
          <p:cNvPr id="1044" name="Rectangle 19"/>
          <p:cNvSpPr>
            <a:spLocks noChangeArrowheads="1"/>
          </p:cNvSpPr>
          <p:nvPr/>
        </p:nvSpPr>
        <p:spPr bwMode="auto">
          <a:xfrm>
            <a:off x="2055813" y="1673225"/>
            <a:ext cx="1214437" cy="333375"/>
          </a:xfrm>
          <a:prstGeom prst="rect">
            <a:avLst/>
          </a:prstGeom>
          <a:noFill/>
          <a:ln w="12700">
            <a:noFill/>
            <a:miter lim="800000"/>
            <a:headEnd/>
            <a:tailEnd/>
          </a:ln>
        </p:spPr>
        <p:txBody>
          <a:bodyPr lIns="90488" tIns="44450" rIns="90488" bIns="44450">
            <a:spAutoFit/>
          </a:bodyPr>
          <a:lstStyle/>
          <a:p>
            <a:pPr eaLnBrk="0" hangingPunct="0"/>
            <a:r>
              <a:rPr kumimoji="0" lang="en-GB" sz="1600" b="1">
                <a:solidFill>
                  <a:srgbClr val="000000"/>
                </a:solidFill>
              </a:rPr>
              <a:t>Stage 1</a:t>
            </a:r>
          </a:p>
        </p:txBody>
      </p:sp>
      <p:sp>
        <p:nvSpPr>
          <p:cNvPr id="1045" name="Rectangle 20"/>
          <p:cNvSpPr>
            <a:spLocks noChangeArrowheads="1"/>
          </p:cNvSpPr>
          <p:nvPr/>
        </p:nvSpPr>
        <p:spPr bwMode="auto">
          <a:xfrm>
            <a:off x="3198813" y="1673225"/>
            <a:ext cx="1228725" cy="333375"/>
          </a:xfrm>
          <a:prstGeom prst="rect">
            <a:avLst/>
          </a:prstGeom>
          <a:noFill/>
          <a:ln w="12700">
            <a:noFill/>
            <a:miter lim="800000"/>
            <a:headEnd/>
            <a:tailEnd/>
          </a:ln>
        </p:spPr>
        <p:txBody>
          <a:bodyPr lIns="90488" tIns="44450" rIns="90488" bIns="44450">
            <a:spAutoFit/>
          </a:bodyPr>
          <a:lstStyle/>
          <a:p>
            <a:pPr eaLnBrk="0" hangingPunct="0"/>
            <a:r>
              <a:rPr kumimoji="0" lang="en-GB" sz="1600" b="1">
                <a:solidFill>
                  <a:srgbClr val="000000"/>
                </a:solidFill>
              </a:rPr>
              <a:t>Stage 2</a:t>
            </a:r>
          </a:p>
        </p:txBody>
      </p:sp>
      <p:sp>
        <p:nvSpPr>
          <p:cNvPr id="1046" name="Rectangle 21"/>
          <p:cNvSpPr>
            <a:spLocks noChangeArrowheads="1"/>
          </p:cNvSpPr>
          <p:nvPr/>
        </p:nvSpPr>
        <p:spPr bwMode="auto">
          <a:xfrm>
            <a:off x="4341813" y="1673225"/>
            <a:ext cx="1168400" cy="333375"/>
          </a:xfrm>
          <a:prstGeom prst="rect">
            <a:avLst/>
          </a:prstGeom>
          <a:noFill/>
          <a:ln w="12700">
            <a:noFill/>
            <a:miter lim="800000"/>
            <a:headEnd/>
            <a:tailEnd/>
          </a:ln>
        </p:spPr>
        <p:txBody>
          <a:bodyPr lIns="90488" tIns="44450" rIns="90488" bIns="44450">
            <a:spAutoFit/>
          </a:bodyPr>
          <a:lstStyle/>
          <a:p>
            <a:pPr eaLnBrk="0" hangingPunct="0"/>
            <a:r>
              <a:rPr kumimoji="0" lang="en-GB" sz="1600" b="1">
                <a:solidFill>
                  <a:srgbClr val="000000"/>
                </a:solidFill>
              </a:rPr>
              <a:t>Stage 3</a:t>
            </a:r>
          </a:p>
        </p:txBody>
      </p:sp>
      <p:sp>
        <p:nvSpPr>
          <p:cNvPr id="1047" name="Rectangle 22"/>
          <p:cNvSpPr>
            <a:spLocks noChangeArrowheads="1"/>
          </p:cNvSpPr>
          <p:nvPr/>
        </p:nvSpPr>
        <p:spPr bwMode="auto">
          <a:xfrm>
            <a:off x="5408613" y="1673225"/>
            <a:ext cx="1303337" cy="333375"/>
          </a:xfrm>
          <a:prstGeom prst="rect">
            <a:avLst/>
          </a:prstGeom>
          <a:noFill/>
          <a:ln w="12700">
            <a:noFill/>
            <a:miter lim="800000"/>
            <a:headEnd/>
            <a:tailEnd/>
          </a:ln>
        </p:spPr>
        <p:txBody>
          <a:bodyPr lIns="90488" tIns="44450" rIns="90488" bIns="44450">
            <a:spAutoFit/>
          </a:bodyPr>
          <a:lstStyle/>
          <a:p>
            <a:pPr eaLnBrk="0" hangingPunct="0"/>
            <a:r>
              <a:rPr kumimoji="0" lang="en-GB" sz="1600" b="1">
                <a:solidFill>
                  <a:srgbClr val="000000"/>
                </a:solidFill>
              </a:rPr>
              <a:t>Stage 4</a:t>
            </a:r>
          </a:p>
        </p:txBody>
      </p:sp>
      <p:sp>
        <p:nvSpPr>
          <p:cNvPr id="1048" name="Rectangle 23"/>
          <p:cNvSpPr>
            <a:spLocks noChangeArrowheads="1"/>
          </p:cNvSpPr>
          <p:nvPr/>
        </p:nvSpPr>
        <p:spPr bwMode="auto">
          <a:xfrm>
            <a:off x="6475413" y="1673225"/>
            <a:ext cx="1101725" cy="333375"/>
          </a:xfrm>
          <a:prstGeom prst="rect">
            <a:avLst/>
          </a:prstGeom>
          <a:noFill/>
          <a:ln w="12700">
            <a:noFill/>
            <a:miter lim="800000"/>
            <a:headEnd/>
            <a:tailEnd/>
          </a:ln>
        </p:spPr>
        <p:txBody>
          <a:bodyPr lIns="90488" tIns="44450" rIns="90488" bIns="44450">
            <a:spAutoFit/>
          </a:bodyPr>
          <a:lstStyle/>
          <a:p>
            <a:pPr eaLnBrk="0" hangingPunct="0"/>
            <a:r>
              <a:rPr kumimoji="0" lang="en-GB" sz="1600" b="1">
                <a:solidFill>
                  <a:srgbClr val="000000"/>
                </a:solidFill>
              </a:rPr>
              <a:t>Stage 5</a:t>
            </a:r>
          </a:p>
        </p:txBody>
      </p:sp>
      <p:sp>
        <p:nvSpPr>
          <p:cNvPr id="1049" name="Rectangle 24"/>
          <p:cNvSpPr>
            <a:spLocks noChangeArrowheads="1"/>
          </p:cNvSpPr>
          <p:nvPr/>
        </p:nvSpPr>
        <p:spPr bwMode="auto">
          <a:xfrm>
            <a:off x="1985963" y="1908175"/>
            <a:ext cx="1301750" cy="577850"/>
          </a:xfrm>
          <a:prstGeom prst="rect">
            <a:avLst/>
          </a:prstGeom>
          <a:noFill/>
          <a:ln w="12700">
            <a:noFill/>
            <a:miter lim="800000"/>
            <a:headEnd/>
            <a:tailEnd/>
          </a:ln>
        </p:spPr>
        <p:txBody>
          <a:bodyPr lIns="90488" tIns="44450" rIns="90488" bIns="44450">
            <a:spAutoFit/>
          </a:bodyPr>
          <a:lstStyle/>
          <a:p>
            <a:pPr eaLnBrk="0" hangingPunct="0"/>
            <a:r>
              <a:rPr kumimoji="0" lang="en-GB" sz="1600" b="1" i="1">
                <a:solidFill>
                  <a:srgbClr val="000000"/>
                </a:solidFill>
              </a:rPr>
              <a:t>Concept </a:t>
            </a:r>
          </a:p>
          <a:p>
            <a:pPr eaLnBrk="0" hangingPunct="0"/>
            <a:r>
              <a:rPr kumimoji="0" lang="en-GB" sz="1600" b="1" i="1">
                <a:solidFill>
                  <a:srgbClr val="000000"/>
                </a:solidFill>
              </a:rPr>
              <a:t>Definition</a:t>
            </a:r>
          </a:p>
        </p:txBody>
      </p:sp>
      <p:sp>
        <p:nvSpPr>
          <p:cNvPr id="1050" name="Rectangle 25"/>
          <p:cNvSpPr>
            <a:spLocks noChangeArrowheads="1"/>
          </p:cNvSpPr>
          <p:nvPr/>
        </p:nvSpPr>
        <p:spPr bwMode="auto">
          <a:xfrm>
            <a:off x="3154363" y="1889125"/>
            <a:ext cx="1016000" cy="333375"/>
          </a:xfrm>
          <a:prstGeom prst="rect">
            <a:avLst/>
          </a:prstGeom>
          <a:noFill/>
          <a:ln w="12700">
            <a:noFill/>
            <a:miter lim="800000"/>
            <a:headEnd/>
            <a:tailEnd/>
          </a:ln>
        </p:spPr>
        <p:txBody>
          <a:bodyPr wrap="none" lIns="90488" tIns="44450" rIns="90488" bIns="44450">
            <a:spAutoFit/>
          </a:bodyPr>
          <a:lstStyle/>
          <a:p>
            <a:pPr eaLnBrk="0" hangingPunct="0"/>
            <a:r>
              <a:rPr kumimoji="0" lang="en-GB" sz="1600" b="1" i="1">
                <a:solidFill>
                  <a:srgbClr val="000000"/>
                </a:solidFill>
              </a:rPr>
              <a:t>Evaluate</a:t>
            </a:r>
          </a:p>
        </p:txBody>
      </p:sp>
      <p:sp>
        <p:nvSpPr>
          <p:cNvPr id="1051" name="Rectangle 26"/>
          <p:cNvSpPr>
            <a:spLocks noChangeArrowheads="1"/>
          </p:cNvSpPr>
          <p:nvPr/>
        </p:nvSpPr>
        <p:spPr bwMode="auto">
          <a:xfrm>
            <a:off x="4271963" y="1901825"/>
            <a:ext cx="1155700" cy="333375"/>
          </a:xfrm>
          <a:prstGeom prst="rect">
            <a:avLst/>
          </a:prstGeom>
          <a:noFill/>
          <a:ln w="12700">
            <a:noFill/>
            <a:miter lim="800000"/>
            <a:headEnd/>
            <a:tailEnd/>
          </a:ln>
        </p:spPr>
        <p:txBody>
          <a:bodyPr lIns="90488" tIns="44450" rIns="90488" bIns="44450">
            <a:spAutoFit/>
          </a:bodyPr>
          <a:lstStyle/>
          <a:p>
            <a:pPr eaLnBrk="0" hangingPunct="0"/>
            <a:r>
              <a:rPr kumimoji="0" lang="en-GB" sz="1600" b="1" i="1">
                <a:solidFill>
                  <a:srgbClr val="000000"/>
                </a:solidFill>
              </a:rPr>
              <a:t>Develop</a:t>
            </a:r>
          </a:p>
        </p:txBody>
      </p:sp>
      <p:sp>
        <p:nvSpPr>
          <p:cNvPr id="1052" name="Rectangle 27"/>
          <p:cNvSpPr>
            <a:spLocks noChangeArrowheads="1"/>
          </p:cNvSpPr>
          <p:nvPr/>
        </p:nvSpPr>
        <p:spPr bwMode="auto">
          <a:xfrm>
            <a:off x="5338763" y="1901825"/>
            <a:ext cx="1198562" cy="333375"/>
          </a:xfrm>
          <a:prstGeom prst="rect">
            <a:avLst/>
          </a:prstGeom>
          <a:noFill/>
          <a:ln w="12700">
            <a:noFill/>
            <a:miter lim="800000"/>
            <a:headEnd/>
            <a:tailEnd/>
          </a:ln>
        </p:spPr>
        <p:txBody>
          <a:bodyPr wrap="none" lIns="90488" tIns="44450" rIns="90488" bIns="44450">
            <a:spAutoFit/>
          </a:bodyPr>
          <a:lstStyle/>
          <a:p>
            <a:pPr eaLnBrk="0" hangingPunct="0"/>
            <a:r>
              <a:rPr kumimoji="0" lang="en-GB" sz="1600" b="1" i="1">
                <a:solidFill>
                  <a:srgbClr val="000000"/>
                </a:solidFill>
              </a:rPr>
              <a:t>Implement</a:t>
            </a:r>
          </a:p>
        </p:txBody>
      </p:sp>
      <p:sp>
        <p:nvSpPr>
          <p:cNvPr id="1053" name="Rectangle 28"/>
          <p:cNvSpPr>
            <a:spLocks noChangeArrowheads="1"/>
          </p:cNvSpPr>
          <p:nvPr/>
        </p:nvSpPr>
        <p:spPr bwMode="auto">
          <a:xfrm>
            <a:off x="6481763" y="1901825"/>
            <a:ext cx="1095375" cy="333375"/>
          </a:xfrm>
          <a:prstGeom prst="rect">
            <a:avLst/>
          </a:prstGeom>
          <a:noFill/>
          <a:ln w="12700">
            <a:noFill/>
            <a:miter lim="800000"/>
            <a:headEnd/>
            <a:tailEnd/>
          </a:ln>
        </p:spPr>
        <p:txBody>
          <a:bodyPr lIns="90488" tIns="44450" rIns="90488" bIns="44450">
            <a:spAutoFit/>
          </a:bodyPr>
          <a:lstStyle/>
          <a:p>
            <a:pPr eaLnBrk="0" hangingPunct="0"/>
            <a:r>
              <a:rPr kumimoji="0" lang="en-GB" sz="1600" b="1" i="1">
                <a:solidFill>
                  <a:srgbClr val="000000"/>
                </a:solidFill>
              </a:rPr>
              <a:t>Launch</a:t>
            </a:r>
          </a:p>
        </p:txBody>
      </p:sp>
      <p:sp>
        <p:nvSpPr>
          <p:cNvPr id="1054" name="Arc 29"/>
          <p:cNvSpPr>
            <a:spLocks/>
          </p:cNvSpPr>
          <p:nvPr/>
        </p:nvSpPr>
        <p:spPr bwMode="auto">
          <a:xfrm>
            <a:off x="1798638" y="2016125"/>
            <a:ext cx="5346700" cy="1460500"/>
          </a:xfrm>
          <a:custGeom>
            <a:avLst/>
            <a:gdLst>
              <a:gd name="T0" fmla="*/ 1300259047 w 21600"/>
              <a:gd name="T1" fmla="*/ 98766505 h 21597"/>
              <a:gd name="T2" fmla="*/ 0 w 21600"/>
              <a:gd name="T3" fmla="*/ 0 h 21597"/>
              <a:gd name="T4" fmla="*/ 1323481539 w 21600"/>
              <a:gd name="T5" fmla="*/ 0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21221" y="21596"/>
                </a:moveTo>
                <a:cubicBezTo>
                  <a:pt x="9441" y="21389"/>
                  <a:pt x="0" y="11781"/>
                  <a:pt x="0" y="0"/>
                </a:cubicBezTo>
              </a:path>
              <a:path w="21600" h="21597" stroke="0" extrusionOk="0">
                <a:moveTo>
                  <a:pt x="21221" y="21596"/>
                </a:moveTo>
                <a:cubicBezTo>
                  <a:pt x="9441" y="21389"/>
                  <a:pt x="0" y="11781"/>
                  <a:pt x="0" y="0"/>
                </a:cubicBezTo>
                <a:lnTo>
                  <a:pt x="21600" y="0"/>
                </a:lnTo>
                <a:close/>
              </a:path>
            </a:pathLst>
          </a:custGeom>
          <a:noFill/>
          <a:ln w="12700" cap="rnd">
            <a:solidFill>
              <a:schemeClr val="tx1"/>
            </a:solidFill>
            <a:round/>
            <a:headEnd/>
            <a:tailEnd/>
          </a:ln>
        </p:spPr>
        <p:txBody>
          <a:bodyPr wrap="none" anchor="ctr"/>
          <a:lstStyle/>
          <a:p>
            <a:endParaRPr lang="en-GB"/>
          </a:p>
        </p:txBody>
      </p:sp>
      <p:sp>
        <p:nvSpPr>
          <p:cNvPr id="1055" name="Rectangle 30"/>
          <p:cNvSpPr>
            <a:spLocks noChangeArrowheads="1"/>
          </p:cNvSpPr>
          <p:nvPr/>
        </p:nvSpPr>
        <p:spPr bwMode="auto">
          <a:xfrm>
            <a:off x="7853363" y="3806825"/>
            <a:ext cx="982662" cy="333375"/>
          </a:xfrm>
          <a:prstGeom prst="rect">
            <a:avLst/>
          </a:prstGeom>
          <a:noFill/>
          <a:ln w="12700">
            <a:noFill/>
            <a:miter lim="800000"/>
            <a:headEnd/>
            <a:tailEnd/>
          </a:ln>
        </p:spPr>
        <p:txBody>
          <a:bodyPr wrap="none" lIns="90488" tIns="44450" rIns="90488" bIns="44450">
            <a:spAutoFit/>
          </a:bodyPr>
          <a:lstStyle/>
          <a:p>
            <a:pPr eaLnBrk="0" hangingPunct="0"/>
            <a:r>
              <a:rPr kumimoji="0" lang="en-GB" sz="1600" b="1"/>
              <a:t>Winners</a:t>
            </a:r>
          </a:p>
        </p:txBody>
      </p:sp>
      <p:sp>
        <p:nvSpPr>
          <p:cNvPr id="1056" name="Arc 31"/>
          <p:cNvSpPr>
            <a:spLocks/>
          </p:cNvSpPr>
          <p:nvPr/>
        </p:nvSpPr>
        <p:spPr bwMode="auto">
          <a:xfrm>
            <a:off x="1874838" y="4673600"/>
            <a:ext cx="5299075" cy="1473200"/>
          </a:xfrm>
          <a:custGeom>
            <a:avLst/>
            <a:gdLst>
              <a:gd name="T0" fmla="*/ 0 w 21598"/>
              <a:gd name="T1" fmla="*/ 98965767 h 21599"/>
              <a:gd name="T2" fmla="*/ 1288451047 w 21598"/>
              <a:gd name="T3" fmla="*/ 0 h 21599"/>
              <a:gd name="T4" fmla="*/ 1300128734 w 21598"/>
              <a:gd name="T5" fmla="*/ 100482346 h 21599"/>
              <a:gd name="T6" fmla="*/ 0 60000 65536"/>
              <a:gd name="T7" fmla="*/ 0 60000 65536"/>
              <a:gd name="T8" fmla="*/ 0 60000 65536"/>
              <a:gd name="T9" fmla="*/ 0 w 21598"/>
              <a:gd name="T10" fmla="*/ 0 h 21599"/>
              <a:gd name="T11" fmla="*/ 21598 w 21598"/>
              <a:gd name="T12" fmla="*/ 21599 h 21599"/>
            </a:gdLst>
            <a:ahLst/>
            <a:cxnLst>
              <a:cxn ang="T6">
                <a:pos x="T0" y="T1"/>
              </a:cxn>
              <a:cxn ang="T7">
                <a:pos x="T2" y="T3"/>
              </a:cxn>
              <a:cxn ang="T8">
                <a:pos x="T4" y="T5"/>
              </a:cxn>
            </a:cxnLst>
            <a:rect l="T9" t="T10" r="T11" b="T12"/>
            <a:pathLst>
              <a:path w="21598" h="21599" fill="none" extrusionOk="0">
                <a:moveTo>
                  <a:pt x="0" y="21273"/>
                </a:moveTo>
                <a:cubicBezTo>
                  <a:pt x="177" y="9547"/>
                  <a:pt x="9677" y="105"/>
                  <a:pt x="21403" y="-1"/>
                </a:cubicBezTo>
              </a:path>
              <a:path w="21598" h="21599" stroke="0" extrusionOk="0">
                <a:moveTo>
                  <a:pt x="0" y="21273"/>
                </a:moveTo>
                <a:cubicBezTo>
                  <a:pt x="177" y="9547"/>
                  <a:pt x="9677" y="105"/>
                  <a:pt x="21403" y="-1"/>
                </a:cubicBezTo>
                <a:lnTo>
                  <a:pt x="21598" y="21599"/>
                </a:lnTo>
                <a:close/>
              </a:path>
            </a:pathLst>
          </a:custGeom>
          <a:noFill/>
          <a:ln w="12700" cap="rnd">
            <a:solidFill>
              <a:schemeClr val="tx1"/>
            </a:solidFill>
            <a:round/>
            <a:headEnd/>
            <a:tailEnd/>
          </a:ln>
        </p:spPr>
        <p:txBody>
          <a:bodyPr wrap="none" anchor="ctr"/>
          <a:lstStyle/>
          <a:p>
            <a:endParaRPr lang="en-GB"/>
          </a:p>
        </p:txBody>
      </p:sp>
      <p:sp>
        <p:nvSpPr>
          <p:cNvPr id="1057" name="Line 32"/>
          <p:cNvSpPr>
            <a:spLocks noChangeShapeType="1"/>
          </p:cNvSpPr>
          <p:nvPr/>
        </p:nvSpPr>
        <p:spPr bwMode="auto">
          <a:xfrm>
            <a:off x="7878763" y="4168775"/>
            <a:ext cx="314325" cy="0"/>
          </a:xfrm>
          <a:prstGeom prst="line">
            <a:avLst/>
          </a:prstGeom>
          <a:noFill/>
          <a:ln w="12700">
            <a:solidFill>
              <a:schemeClr val="tx1"/>
            </a:solidFill>
            <a:round/>
            <a:headEnd/>
            <a:tailEnd type="triangle" w="med" len="med"/>
          </a:ln>
        </p:spPr>
        <p:txBody>
          <a:bodyPr wrap="none" anchor="ctr"/>
          <a:lstStyle/>
          <a:p>
            <a:endParaRPr lang="en-GB"/>
          </a:p>
        </p:txBody>
      </p:sp>
      <p:sp>
        <p:nvSpPr>
          <p:cNvPr id="1058" name="AutoShape 33"/>
          <p:cNvSpPr>
            <a:spLocks noChangeArrowheads="1"/>
          </p:cNvSpPr>
          <p:nvPr/>
        </p:nvSpPr>
        <p:spPr bwMode="auto">
          <a:xfrm>
            <a:off x="1566863" y="3959225"/>
            <a:ext cx="381000" cy="381000"/>
          </a:xfrm>
          <a:prstGeom prst="diamond">
            <a:avLst/>
          </a:prstGeom>
          <a:solidFill>
            <a:srgbClr val="FF0000"/>
          </a:solidFill>
          <a:ln w="12700">
            <a:solidFill>
              <a:schemeClr val="tx1"/>
            </a:solidFill>
            <a:miter lim="800000"/>
            <a:headEnd/>
            <a:tailEnd/>
          </a:ln>
        </p:spPr>
        <p:txBody>
          <a:bodyPr wrap="none" anchor="ctr"/>
          <a:lstStyle/>
          <a:p>
            <a:endParaRPr lang="en-GB"/>
          </a:p>
        </p:txBody>
      </p:sp>
      <p:sp>
        <p:nvSpPr>
          <p:cNvPr id="1059" name="AutoShape 34"/>
          <p:cNvSpPr>
            <a:spLocks noChangeArrowheads="1"/>
          </p:cNvSpPr>
          <p:nvPr/>
        </p:nvSpPr>
        <p:spPr bwMode="auto">
          <a:xfrm>
            <a:off x="2709863" y="3959225"/>
            <a:ext cx="381000" cy="381000"/>
          </a:xfrm>
          <a:prstGeom prst="diamond">
            <a:avLst/>
          </a:prstGeom>
          <a:solidFill>
            <a:srgbClr val="FC7E00"/>
          </a:solidFill>
          <a:ln w="12700">
            <a:solidFill>
              <a:schemeClr val="tx1"/>
            </a:solidFill>
            <a:miter lim="800000"/>
            <a:headEnd/>
            <a:tailEnd/>
          </a:ln>
        </p:spPr>
        <p:txBody>
          <a:bodyPr wrap="none" anchor="ctr"/>
          <a:lstStyle/>
          <a:p>
            <a:endParaRPr lang="en-GB"/>
          </a:p>
        </p:txBody>
      </p:sp>
      <p:sp>
        <p:nvSpPr>
          <p:cNvPr id="1060" name="AutoShape 35"/>
          <p:cNvSpPr>
            <a:spLocks noChangeArrowheads="1"/>
          </p:cNvSpPr>
          <p:nvPr/>
        </p:nvSpPr>
        <p:spPr bwMode="auto">
          <a:xfrm>
            <a:off x="3852863" y="3959225"/>
            <a:ext cx="381000" cy="381000"/>
          </a:xfrm>
          <a:prstGeom prst="diamond">
            <a:avLst/>
          </a:prstGeom>
          <a:solidFill>
            <a:srgbClr val="FFFF00"/>
          </a:solidFill>
          <a:ln w="12700">
            <a:solidFill>
              <a:schemeClr val="tx1"/>
            </a:solidFill>
            <a:miter lim="800000"/>
            <a:headEnd/>
            <a:tailEnd/>
          </a:ln>
        </p:spPr>
        <p:txBody>
          <a:bodyPr wrap="none" anchor="ctr"/>
          <a:lstStyle/>
          <a:p>
            <a:endParaRPr lang="en-GB"/>
          </a:p>
        </p:txBody>
      </p:sp>
      <p:sp>
        <p:nvSpPr>
          <p:cNvPr id="1061" name="AutoShape 36"/>
          <p:cNvSpPr>
            <a:spLocks noChangeArrowheads="1"/>
          </p:cNvSpPr>
          <p:nvPr/>
        </p:nvSpPr>
        <p:spPr bwMode="auto">
          <a:xfrm>
            <a:off x="4938713" y="3965575"/>
            <a:ext cx="381000" cy="381000"/>
          </a:xfrm>
          <a:prstGeom prst="diamond">
            <a:avLst/>
          </a:prstGeom>
          <a:solidFill>
            <a:srgbClr val="99FF33"/>
          </a:solidFill>
          <a:ln w="12700">
            <a:solidFill>
              <a:schemeClr val="tx1"/>
            </a:solidFill>
            <a:miter lim="800000"/>
            <a:headEnd/>
            <a:tailEnd/>
          </a:ln>
        </p:spPr>
        <p:txBody>
          <a:bodyPr wrap="none" anchor="ctr"/>
          <a:lstStyle/>
          <a:p>
            <a:endParaRPr lang="en-GB"/>
          </a:p>
        </p:txBody>
      </p:sp>
      <p:sp>
        <p:nvSpPr>
          <p:cNvPr id="1062" name="AutoShape 37"/>
          <p:cNvSpPr>
            <a:spLocks noChangeArrowheads="1"/>
          </p:cNvSpPr>
          <p:nvPr/>
        </p:nvSpPr>
        <p:spPr bwMode="auto">
          <a:xfrm>
            <a:off x="6043613" y="3959225"/>
            <a:ext cx="381000" cy="381000"/>
          </a:xfrm>
          <a:prstGeom prst="diamond">
            <a:avLst/>
          </a:prstGeom>
          <a:solidFill>
            <a:srgbClr val="9DDCF3"/>
          </a:solidFill>
          <a:ln w="12700">
            <a:solidFill>
              <a:schemeClr val="tx1"/>
            </a:solidFill>
            <a:miter lim="800000"/>
            <a:headEnd/>
            <a:tailEnd/>
          </a:ln>
        </p:spPr>
        <p:txBody>
          <a:bodyPr wrap="none" anchor="ctr"/>
          <a:lstStyle/>
          <a:p>
            <a:endParaRPr lang="en-GB"/>
          </a:p>
        </p:txBody>
      </p:sp>
      <p:sp>
        <p:nvSpPr>
          <p:cNvPr id="1063" name="Line 38"/>
          <p:cNvSpPr>
            <a:spLocks noChangeShapeType="1"/>
          </p:cNvSpPr>
          <p:nvPr/>
        </p:nvSpPr>
        <p:spPr bwMode="auto">
          <a:xfrm>
            <a:off x="1485900" y="4149725"/>
            <a:ext cx="71438" cy="0"/>
          </a:xfrm>
          <a:prstGeom prst="line">
            <a:avLst/>
          </a:prstGeom>
          <a:noFill/>
          <a:ln w="12700">
            <a:solidFill>
              <a:schemeClr val="tx1"/>
            </a:solidFill>
            <a:round/>
            <a:headEnd/>
            <a:tailEnd/>
          </a:ln>
        </p:spPr>
        <p:txBody>
          <a:bodyPr wrap="none" anchor="ctr"/>
          <a:lstStyle/>
          <a:p>
            <a:endParaRPr lang="en-GB"/>
          </a:p>
        </p:txBody>
      </p:sp>
      <p:sp>
        <p:nvSpPr>
          <p:cNvPr id="1064" name="Line 39"/>
          <p:cNvSpPr>
            <a:spLocks noChangeShapeType="1"/>
          </p:cNvSpPr>
          <p:nvPr/>
        </p:nvSpPr>
        <p:spPr bwMode="auto">
          <a:xfrm>
            <a:off x="2011363" y="4149725"/>
            <a:ext cx="0" cy="0"/>
          </a:xfrm>
          <a:prstGeom prst="line">
            <a:avLst/>
          </a:prstGeom>
          <a:noFill/>
          <a:ln w="12700">
            <a:solidFill>
              <a:schemeClr val="tx1"/>
            </a:solidFill>
            <a:round/>
            <a:headEnd/>
            <a:tailEnd/>
          </a:ln>
        </p:spPr>
        <p:txBody>
          <a:bodyPr wrap="none" anchor="ctr"/>
          <a:lstStyle/>
          <a:p>
            <a:endParaRPr lang="en-GB"/>
          </a:p>
        </p:txBody>
      </p:sp>
      <p:sp>
        <p:nvSpPr>
          <p:cNvPr id="1065" name="Line 40"/>
          <p:cNvSpPr>
            <a:spLocks noChangeShapeType="1"/>
          </p:cNvSpPr>
          <p:nvPr/>
        </p:nvSpPr>
        <p:spPr bwMode="auto">
          <a:xfrm flipH="1">
            <a:off x="2593975" y="4149725"/>
            <a:ext cx="130175" cy="1588"/>
          </a:xfrm>
          <a:prstGeom prst="line">
            <a:avLst/>
          </a:prstGeom>
          <a:noFill/>
          <a:ln w="12700">
            <a:solidFill>
              <a:schemeClr val="tx1"/>
            </a:solidFill>
            <a:round/>
            <a:headEnd/>
            <a:tailEnd/>
          </a:ln>
        </p:spPr>
        <p:txBody>
          <a:bodyPr wrap="none" anchor="ctr"/>
          <a:lstStyle/>
          <a:p>
            <a:endParaRPr lang="en-GB"/>
          </a:p>
        </p:txBody>
      </p:sp>
      <p:sp>
        <p:nvSpPr>
          <p:cNvPr id="1066" name="Line 41"/>
          <p:cNvSpPr>
            <a:spLocks noChangeShapeType="1"/>
          </p:cNvSpPr>
          <p:nvPr/>
        </p:nvSpPr>
        <p:spPr bwMode="auto">
          <a:xfrm>
            <a:off x="3101975" y="4149725"/>
            <a:ext cx="96838" cy="1588"/>
          </a:xfrm>
          <a:prstGeom prst="line">
            <a:avLst/>
          </a:prstGeom>
          <a:noFill/>
          <a:ln w="12700">
            <a:solidFill>
              <a:schemeClr val="tx1"/>
            </a:solidFill>
            <a:round/>
            <a:headEnd/>
            <a:tailEnd/>
          </a:ln>
        </p:spPr>
        <p:txBody>
          <a:bodyPr wrap="none" anchor="ctr"/>
          <a:lstStyle/>
          <a:p>
            <a:endParaRPr lang="en-GB"/>
          </a:p>
        </p:txBody>
      </p:sp>
      <p:sp>
        <p:nvSpPr>
          <p:cNvPr id="1067" name="Line 42"/>
          <p:cNvSpPr>
            <a:spLocks noChangeShapeType="1"/>
          </p:cNvSpPr>
          <p:nvPr/>
        </p:nvSpPr>
        <p:spPr bwMode="auto">
          <a:xfrm flipH="1">
            <a:off x="3698875" y="4148138"/>
            <a:ext cx="161925" cy="0"/>
          </a:xfrm>
          <a:prstGeom prst="line">
            <a:avLst/>
          </a:prstGeom>
          <a:noFill/>
          <a:ln w="12700">
            <a:solidFill>
              <a:schemeClr val="tx1"/>
            </a:solidFill>
            <a:round/>
            <a:headEnd/>
            <a:tailEnd/>
          </a:ln>
        </p:spPr>
        <p:txBody>
          <a:bodyPr wrap="none" anchor="ctr"/>
          <a:lstStyle/>
          <a:p>
            <a:endParaRPr lang="en-GB"/>
          </a:p>
        </p:txBody>
      </p:sp>
      <p:sp>
        <p:nvSpPr>
          <p:cNvPr id="1068" name="Line 43"/>
          <p:cNvSpPr>
            <a:spLocks noChangeShapeType="1"/>
          </p:cNvSpPr>
          <p:nvPr/>
        </p:nvSpPr>
        <p:spPr bwMode="auto">
          <a:xfrm>
            <a:off x="4240213" y="4152900"/>
            <a:ext cx="85725" cy="0"/>
          </a:xfrm>
          <a:prstGeom prst="line">
            <a:avLst/>
          </a:prstGeom>
          <a:noFill/>
          <a:ln w="12700">
            <a:solidFill>
              <a:schemeClr val="tx1"/>
            </a:solidFill>
            <a:round/>
            <a:headEnd/>
            <a:tailEnd/>
          </a:ln>
        </p:spPr>
        <p:txBody>
          <a:bodyPr wrap="none" anchor="ctr"/>
          <a:lstStyle/>
          <a:p>
            <a:endParaRPr lang="en-GB"/>
          </a:p>
        </p:txBody>
      </p:sp>
      <p:sp>
        <p:nvSpPr>
          <p:cNvPr id="1069" name="Line 44"/>
          <p:cNvSpPr>
            <a:spLocks noChangeShapeType="1"/>
          </p:cNvSpPr>
          <p:nvPr/>
        </p:nvSpPr>
        <p:spPr bwMode="auto">
          <a:xfrm flipH="1">
            <a:off x="4841875" y="4149725"/>
            <a:ext cx="103188" cy="0"/>
          </a:xfrm>
          <a:prstGeom prst="line">
            <a:avLst/>
          </a:prstGeom>
          <a:noFill/>
          <a:ln w="12700">
            <a:solidFill>
              <a:schemeClr val="tx1"/>
            </a:solidFill>
            <a:round/>
            <a:headEnd/>
            <a:tailEnd/>
          </a:ln>
        </p:spPr>
        <p:txBody>
          <a:bodyPr wrap="none" anchor="ctr"/>
          <a:lstStyle/>
          <a:p>
            <a:endParaRPr lang="en-GB"/>
          </a:p>
        </p:txBody>
      </p:sp>
      <p:sp>
        <p:nvSpPr>
          <p:cNvPr id="1070" name="Line 45"/>
          <p:cNvSpPr>
            <a:spLocks noChangeShapeType="1"/>
          </p:cNvSpPr>
          <p:nvPr/>
        </p:nvSpPr>
        <p:spPr bwMode="auto">
          <a:xfrm>
            <a:off x="5335588" y="4159250"/>
            <a:ext cx="63500" cy="1588"/>
          </a:xfrm>
          <a:prstGeom prst="line">
            <a:avLst/>
          </a:prstGeom>
          <a:noFill/>
          <a:ln w="12700">
            <a:solidFill>
              <a:schemeClr val="tx1"/>
            </a:solidFill>
            <a:round/>
            <a:headEnd/>
            <a:tailEnd/>
          </a:ln>
        </p:spPr>
        <p:txBody>
          <a:bodyPr wrap="none" anchor="ctr"/>
          <a:lstStyle/>
          <a:p>
            <a:endParaRPr lang="en-GB"/>
          </a:p>
        </p:txBody>
      </p:sp>
      <p:sp>
        <p:nvSpPr>
          <p:cNvPr id="1071" name="Line 46"/>
          <p:cNvSpPr>
            <a:spLocks noChangeShapeType="1"/>
          </p:cNvSpPr>
          <p:nvPr/>
        </p:nvSpPr>
        <p:spPr bwMode="auto">
          <a:xfrm flipH="1">
            <a:off x="5927725" y="4152900"/>
            <a:ext cx="128588" cy="0"/>
          </a:xfrm>
          <a:prstGeom prst="line">
            <a:avLst/>
          </a:prstGeom>
          <a:noFill/>
          <a:ln w="12700">
            <a:solidFill>
              <a:schemeClr val="tx1"/>
            </a:solidFill>
            <a:round/>
            <a:headEnd/>
            <a:tailEnd/>
          </a:ln>
        </p:spPr>
        <p:txBody>
          <a:bodyPr wrap="none" anchor="ctr"/>
          <a:lstStyle/>
          <a:p>
            <a:endParaRPr lang="en-GB"/>
          </a:p>
        </p:txBody>
      </p:sp>
      <p:sp>
        <p:nvSpPr>
          <p:cNvPr id="1072" name="Line 47"/>
          <p:cNvSpPr>
            <a:spLocks noChangeShapeType="1"/>
          </p:cNvSpPr>
          <p:nvPr/>
        </p:nvSpPr>
        <p:spPr bwMode="auto">
          <a:xfrm>
            <a:off x="6442075" y="4151313"/>
            <a:ext cx="68263" cy="0"/>
          </a:xfrm>
          <a:prstGeom prst="line">
            <a:avLst/>
          </a:prstGeom>
          <a:noFill/>
          <a:ln w="12700">
            <a:solidFill>
              <a:schemeClr val="tx1"/>
            </a:solidFill>
            <a:round/>
            <a:headEnd/>
            <a:tailEnd/>
          </a:ln>
        </p:spPr>
        <p:txBody>
          <a:bodyPr wrap="none" anchor="ctr"/>
          <a:lstStyle/>
          <a:p>
            <a:endParaRPr lang="en-GB"/>
          </a:p>
        </p:txBody>
      </p:sp>
      <p:grpSp>
        <p:nvGrpSpPr>
          <p:cNvPr id="1073" name="Group 48"/>
          <p:cNvGrpSpPr>
            <a:grpSpLocks/>
          </p:cNvGrpSpPr>
          <p:nvPr/>
        </p:nvGrpSpPr>
        <p:grpSpPr bwMode="auto">
          <a:xfrm>
            <a:off x="684213" y="4568825"/>
            <a:ext cx="762000" cy="1220788"/>
            <a:chOff x="431" y="2878"/>
            <a:chExt cx="480" cy="769"/>
          </a:xfrm>
        </p:grpSpPr>
        <p:sp>
          <p:nvSpPr>
            <p:cNvPr id="1088" name="Freeform 49"/>
            <p:cNvSpPr>
              <a:spLocks/>
            </p:cNvSpPr>
            <p:nvPr/>
          </p:nvSpPr>
          <p:spPr bwMode="auto">
            <a:xfrm>
              <a:off x="431" y="2939"/>
              <a:ext cx="403" cy="708"/>
            </a:xfrm>
            <a:custGeom>
              <a:avLst/>
              <a:gdLst>
                <a:gd name="T0" fmla="*/ 0 w 403"/>
                <a:gd name="T1" fmla="*/ 707 h 708"/>
                <a:gd name="T2" fmla="*/ 0 w 403"/>
                <a:gd name="T3" fmla="*/ 678 h 708"/>
                <a:gd name="T4" fmla="*/ 1 w 403"/>
                <a:gd name="T5" fmla="*/ 652 h 708"/>
                <a:gd name="T6" fmla="*/ 3 w 403"/>
                <a:gd name="T7" fmla="*/ 624 h 708"/>
                <a:gd name="T8" fmla="*/ 4 w 403"/>
                <a:gd name="T9" fmla="*/ 596 h 708"/>
                <a:gd name="T10" fmla="*/ 7 w 403"/>
                <a:gd name="T11" fmla="*/ 566 h 708"/>
                <a:gd name="T12" fmla="*/ 11 w 403"/>
                <a:gd name="T13" fmla="*/ 536 h 708"/>
                <a:gd name="T14" fmla="*/ 14 w 403"/>
                <a:gd name="T15" fmla="*/ 510 h 708"/>
                <a:gd name="T16" fmla="*/ 18 w 403"/>
                <a:gd name="T17" fmla="*/ 480 h 708"/>
                <a:gd name="T18" fmla="*/ 23 w 403"/>
                <a:gd name="T19" fmla="*/ 454 h 708"/>
                <a:gd name="T20" fmla="*/ 27 w 403"/>
                <a:gd name="T21" fmla="*/ 430 h 708"/>
                <a:gd name="T22" fmla="*/ 33 w 403"/>
                <a:gd name="T23" fmla="*/ 402 h 708"/>
                <a:gd name="T24" fmla="*/ 42 w 403"/>
                <a:gd name="T25" fmla="*/ 368 h 708"/>
                <a:gd name="T26" fmla="*/ 49 w 403"/>
                <a:gd name="T27" fmla="*/ 338 h 708"/>
                <a:gd name="T28" fmla="*/ 60 w 403"/>
                <a:gd name="T29" fmla="*/ 306 h 708"/>
                <a:gd name="T30" fmla="*/ 72 w 403"/>
                <a:gd name="T31" fmla="*/ 272 h 708"/>
                <a:gd name="T32" fmla="*/ 83 w 403"/>
                <a:gd name="T33" fmla="*/ 240 h 708"/>
                <a:gd name="T34" fmla="*/ 95 w 403"/>
                <a:gd name="T35" fmla="*/ 215 h 708"/>
                <a:gd name="T36" fmla="*/ 110 w 403"/>
                <a:gd name="T37" fmla="*/ 183 h 708"/>
                <a:gd name="T38" fmla="*/ 125 w 403"/>
                <a:gd name="T39" fmla="*/ 157 h 708"/>
                <a:gd name="T40" fmla="*/ 138 w 403"/>
                <a:gd name="T41" fmla="*/ 134 h 708"/>
                <a:gd name="T42" fmla="*/ 153 w 403"/>
                <a:gd name="T43" fmla="*/ 115 h 708"/>
                <a:gd name="T44" fmla="*/ 167 w 403"/>
                <a:gd name="T45" fmla="*/ 96 h 708"/>
                <a:gd name="T46" fmla="*/ 180 w 403"/>
                <a:gd name="T47" fmla="*/ 81 h 708"/>
                <a:gd name="T48" fmla="*/ 192 w 403"/>
                <a:gd name="T49" fmla="*/ 68 h 708"/>
                <a:gd name="T50" fmla="*/ 207 w 403"/>
                <a:gd name="T51" fmla="*/ 55 h 708"/>
                <a:gd name="T52" fmla="*/ 222 w 403"/>
                <a:gd name="T53" fmla="*/ 41 h 708"/>
                <a:gd name="T54" fmla="*/ 237 w 403"/>
                <a:gd name="T55" fmla="*/ 31 h 708"/>
                <a:gd name="T56" fmla="*/ 265 w 403"/>
                <a:gd name="T57" fmla="*/ 16 h 708"/>
                <a:gd name="T58" fmla="*/ 289 w 403"/>
                <a:gd name="T59" fmla="*/ 6 h 708"/>
                <a:gd name="T60" fmla="*/ 299 w 403"/>
                <a:gd name="T61" fmla="*/ 4 h 708"/>
                <a:gd name="T62" fmla="*/ 320 w 403"/>
                <a:gd name="T63" fmla="*/ 0 h 708"/>
                <a:gd name="T64" fmla="*/ 336 w 403"/>
                <a:gd name="T65" fmla="*/ 0 h 708"/>
                <a:gd name="T66" fmla="*/ 402 w 403"/>
                <a:gd name="T67" fmla="*/ 0 h 708"/>
                <a:gd name="T68" fmla="*/ 371 w 403"/>
                <a:gd name="T69" fmla="*/ 29 h 708"/>
                <a:gd name="T70" fmla="*/ 226 w 403"/>
                <a:gd name="T71" fmla="*/ 171 h 708"/>
                <a:gd name="T72" fmla="*/ 150 w 403"/>
                <a:gd name="T73" fmla="*/ 375 h 708"/>
                <a:gd name="T74" fmla="*/ 110 w 403"/>
                <a:gd name="T75" fmla="*/ 586 h 708"/>
                <a:gd name="T76" fmla="*/ 101 w 403"/>
                <a:gd name="T77" fmla="*/ 707 h 708"/>
                <a:gd name="T78" fmla="*/ 0 w 403"/>
                <a:gd name="T79" fmla="*/ 707 h 7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3"/>
                <a:gd name="T121" fmla="*/ 0 h 708"/>
                <a:gd name="T122" fmla="*/ 403 w 403"/>
                <a:gd name="T123" fmla="*/ 708 h 7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3" h="708">
                  <a:moveTo>
                    <a:pt x="0" y="707"/>
                  </a:moveTo>
                  <a:lnTo>
                    <a:pt x="0" y="678"/>
                  </a:lnTo>
                  <a:lnTo>
                    <a:pt x="1" y="652"/>
                  </a:lnTo>
                  <a:lnTo>
                    <a:pt x="3" y="624"/>
                  </a:lnTo>
                  <a:lnTo>
                    <a:pt x="4" y="596"/>
                  </a:lnTo>
                  <a:lnTo>
                    <a:pt x="7" y="566"/>
                  </a:lnTo>
                  <a:lnTo>
                    <a:pt x="11" y="536"/>
                  </a:lnTo>
                  <a:lnTo>
                    <a:pt x="14" y="510"/>
                  </a:lnTo>
                  <a:lnTo>
                    <a:pt x="18" y="480"/>
                  </a:lnTo>
                  <a:lnTo>
                    <a:pt x="23" y="454"/>
                  </a:lnTo>
                  <a:lnTo>
                    <a:pt x="27" y="430"/>
                  </a:lnTo>
                  <a:lnTo>
                    <a:pt x="33" y="402"/>
                  </a:lnTo>
                  <a:lnTo>
                    <a:pt x="42" y="368"/>
                  </a:lnTo>
                  <a:lnTo>
                    <a:pt x="49" y="338"/>
                  </a:lnTo>
                  <a:lnTo>
                    <a:pt x="60" y="306"/>
                  </a:lnTo>
                  <a:lnTo>
                    <a:pt x="72" y="272"/>
                  </a:lnTo>
                  <a:lnTo>
                    <a:pt x="83" y="240"/>
                  </a:lnTo>
                  <a:lnTo>
                    <a:pt x="95" y="215"/>
                  </a:lnTo>
                  <a:lnTo>
                    <a:pt x="110" y="183"/>
                  </a:lnTo>
                  <a:lnTo>
                    <a:pt x="125" y="157"/>
                  </a:lnTo>
                  <a:lnTo>
                    <a:pt x="138" y="134"/>
                  </a:lnTo>
                  <a:lnTo>
                    <a:pt x="153" y="115"/>
                  </a:lnTo>
                  <a:lnTo>
                    <a:pt x="167" y="96"/>
                  </a:lnTo>
                  <a:lnTo>
                    <a:pt x="180" y="81"/>
                  </a:lnTo>
                  <a:lnTo>
                    <a:pt x="192" y="68"/>
                  </a:lnTo>
                  <a:lnTo>
                    <a:pt x="207" y="55"/>
                  </a:lnTo>
                  <a:lnTo>
                    <a:pt x="222" y="41"/>
                  </a:lnTo>
                  <a:lnTo>
                    <a:pt x="237" y="31"/>
                  </a:lnTo>
                  <a:lnTo>
                    <a:pt x="265" y="16"/>
                  </a:lnTo>
                  <a:lnTo>
                    <a:pt x="289" y="6"/>
                  </a:lnTo>
                  <a:lnTo>
                    <a:pt x="299" y="4"/>
                  </a:lnTo>
                  <a:lnTo>
                    <a:pt x="320" y="0"/>
                  </a:lnTo>
                  <a:lnTo>
                    <a:pt x="336" y="0"/>
                  </a:lnTo>
                  <a:lnTo>
                    <a:pt x="402" y="0"/>
                  </a:lnTo>
                  <a:lnTo>
                    <a:pt x="371" y="29"/>
                  </a:lnTo>
                  <a:lnTo>
                    <a:pt x="226" y="171"/>
                  </a:lnTo>
                  <a:lnTo>
                    <a:pt x="150" y="375"/>
                  </a:lnTo>
                  <a:lnTo>
                    <a:pt x="110" y="586"/>
                  </a:lnTo>
                  <a:lnTo>
                    <a:pt x="101" y="707"/>
                  </a:lnTo>
                  <a:lnTo>
                    <a:pt x="0" y="707"/>
                  </a:lnTo>
                </a:path>
              </a:pathLst>
            </a:custGeom>
            <a:solidFill>
              <a:srgbClr val="800000"/>
            </a:solidFill>
            <a:ln w="12700" cap="rnd" cmpd="sng">
              <a:noFill/>
              <a:prstDash val="solid"/>
              <a:round/>
              <a:headEnd type="none" w="med" len="med"/>
              <a:tailEnd type="none" w="med" len="med"/>
            </a:ln>
          </p:spPr>
          <p:txBody>
            <a:bodyPr/>
            <a:lstStyle/>
            <a:p>
              <a:endParaRPr lang="en-GB"/>
            </a:p>
          </p:txBody>
        </p:sp>
        <p:grpSp>
          <p:nvGrpSpPr>
            <p:cNvPr id="1089" name="Group 50"/>
            <p:cNvGrpSpPr>
              <a:grpSpLocks/>
            </p:cNvGrpSpPr>
            <p:nvPr/>
          </p:nvGrpSpPr>
          <p:grpSpPr bwMode="auto">
            <a:xfrm>
              <a:off x="523" y="2878"/>
              <a:ext cx="388" cy="768"/>
              <a:chOff x="523" y="2878"/>
              <a:chExt cx="388" cy="768"/>
            </a:xfrm>
          </p:grpSpPr>
          <p:sp>
            <p:nvSpPr>
              <p:cNvPr id="1090" name="Rectangle 51"/>
              <p:cNvSpPr>
                <a:spLocks noChangeArrowheads="1"/>
              </p:cNvSpPr>
              <p:nvPr/>
            </p:nvSpPr>
            <p:spPr bwMode="auto">
              <a:xfrm>
                <a:off x="747" y="2878"/>
                <a:ext cx="84" cy="241"/>
              </a:xfrm>
              <a:prstGeom prst="rect">
                <a:avLst/>
              </a:prstGeom>
              <a:solidFill>
                <a:srgbClr val="800000"/>
              </a:solidFill>
              <a:ln w="12700">
                <a:noFill/>
                <a:miter lim="800000"/>
                <a:headEnd/>
                <a:tailEnd/>
              </a:ln>
            </p:spPr>
            <p:txBody>
              <a:bodyPr wrap="none" anchor="ctr"/>
              <a:lstStyle/>
              <a:p>
                <a:endParaRPr lang="en-GB"/>
              </a:p>
            </p:txBody>
          </p:sp>
          <p:sp>
            <p:nvSpPr>
              <p:cNvPr id="1091" name="Freeform 52"/>
              <p:cNvSpPr>
                <a:spLocks/>
              </p:cNvSpPr>
              <p:nvPr/>
            </p:nvSpPr>
            <p:spPr bwMode="auto">
              <a:xfrm>
                <a:off x="832" y="2878"/>
                <a:ext cx="79" cy="242"/>
              </a:xfrm>
              <a:custGeom>
                <a:avLst/>
                <a:gdLst>
                  <a:gd name="T0" fmla="*/ 0 w 79"/>
                  <a:gd name="T1" fmla="*/ 241 h 242"/>
                  <a:gd name="T2" fmla="*/ 0 w 79"/>
                  <a:gd name="T3" fmla="*/ 0 h 242"/>
                  <a:gd name="T4" fmla="*/ 78 w 79"/>
                  <a:gd name="T5" fmla="*/ 120 h 242"/>
                  <a:gd name="T6" fmla="*/ 0 w 79"/>
                  <a:gd name="T7" fmla="*/ 241 h 242"/>
                  <a:gd name="T8" fmla="*/ 0 60000 65536"/>
                  <a:gd name="T9" fmla="*/ 0 60000 65536"/>
                  <a:gd name="T10" fmla="*/ 0 60000 65536"/>
                  <a:gd name="T11" fmla="*/ 0 60000 65536"/>
                  <a:gd name="T12" fmla="*/ 0 w 79"/>
                  <a:gd name="T13" fmla="*/ 0 h 242"/>
                  <a:gd name="T14" fmla="*/ 79 w 79"/>
                  <a:gd name="T15" fmla="*/ 242 h 242"/>
                </a:gdLst>
                <a:ahLst/>
                <a:cxnLst>
                  <a:cxn ang="T8">
                    <a:pos x="T0" y="T1"/>
                  </a:cxn>
                  <a:cxn ang="T9">
                    <a:pos x="T2" y="T3"/>
                  </a:cxn>
                  <a:cxn ang="T10">
                    <a:pos x="T4" y="T5"/>
                  </a:cxn>
                  <a:cxn ang="T11">
                    <a:pos x="T6" y="T7"/>
                  </a:cxn>
                </a:cxnLst>
                <a:rect l="T12" t="T13" r="T14" b="T15"/>
                <a:pathLst>
                  <a:path w="79" h="242">
                    <a:moveTo>
                      <a:pt x="0" y="241"/>
                    </a:moveTo>
                    <a:lnTo>
                      <a:pt x="0" y="0"/>
                    </a:lnTo>
                    <a:lnTo>
                      <a:pt x="78" y="120"/>
                    </a:lnTo>
                    <a:lnTo>
                      <a:pt x="0" y="241"/>
                    </a:lnTo>
                  </a:path>
                </a:pathLst>
              </a:custGeom>
              <a:solidFill>
                <a:srgbClr val="FF0000"/>
              </a:solidFill>
              <a:ln w="12700" cap="rnd" cmpd="sng">
                <a:noFill/>
                <a:prstDash val="solid"/>
                <a:round/>
                <a:headEnd type="none" w="med" len="med"/>
                <a:tailEnd type="none" w="med" len="med"/>
              </a:ln>
            </p:spPr>
            <p:txBody>
              <a:bodyPr/>
              <a:lstStyle/>
              <a:p>
                <a:endParaRPr lang="en-GB"/>
              </a:p>
            </p:txBody>
          </p:sp>
          <p:sp>
            <p:nvSpPr>
              <p:cNvPr id="1092" name="Freeform 53"/>
              <p:cNvSpPr>
                <a:spLocks/>
              </p:cNvSpPr>
              <p:nvPr/>
            </p:nvSpPr>
            <p:spPr bwMode="auto">
              <a:xfrm>
                <a:off x="523" y="2938"/>
                <a:ext cx="310" cy="708"/>
              </a:xfrm>
              <a:custGeom>
                <a:avLst/>
                <a:gdLst>
                  <a:gd name="T0" fmla="*/ 49 w 310"/>
                  <a:gd name="T1" fmla="*/ 688 h 708"/>
                  <a:gd name="T2" fmla="*/ 50 w 310"/>
                  <a:gd name="T3" fmla="*/ 646 h 708"/>
                  <a:gd name="T4" fmla="*/ 52 w 310"/>
                  <a:gd name="T5" fmla="*/ 606 h 708"/>
                  <a:gd name="T6" fmla="*/ 56 w 310"/>
                  <a:gd name="T7" fmla="*/ 565 h 708"/>
                  <a:gd name="T8" fmla="*/ 61 w 310"/>
                  <a:gd name="T9" fmla="*/ 525 h 708"/>
                  <a:gd name="T10" fmla="*/ 68 w 310"/>
                  <a:gd name="T11" fmla="*/ 481 h 708"/>
                  <a:gd name="T12" fmla="*/ 75 w 310"/>
                  <a:gd name="T13" fmla="*/ 443 h 708"/>
                  <a:gd name="T14" fmla="*/ 86 w 310"/>
                  <a:gd name="T15" fmla="*/ 393 h 708"/>
                  <a:gd name="T16" fmla="*/ 105 w 310"/>
                  <a:gd name="T17" fmla="*/ 334 h 708"/>
                  <a:gd name="T18" fmla="*/ 119 w 310"/>
                  <a:gd name="T19" fmla="*/ 299 h 708"/>
                  <a:gd name="T20" fmla="*/ 142 w 310"/>
                  <a:gd name="T21" fmla="*/ 248 h 708"/>
                  <a:gd name="T22" fmla="*/ 161 w 310"/>
                  <a:gd name="T23" fmla="*/ 215 h 708"/>
                  <a:gd name="T24" fmla="*/ 181 w 310"/>
                  <a:gd name="T25" fmla="*/ 187 h 708"/>
                  <a:gd name="T26" fmla="*/ 201 w 310"/>
                  <a:gd name="T27" fmla="*/ 164 h 708"/>
                  <a:gd name="T28" fmla="*/ 223 w 310"/>
                  <a:gd name="T29" fmla="*/ 144 h 708"/>
                  <a:gd name="T30" fmla="*/ 243 w 310"/>
                  <a:gd name="T31" fmla="*/ 129 h 708"/>
                  <a:gd name="T32" fmla="*/ 262 w 310"/>
                  <a:gd name="T33" fmla="*/ 120 h 708"/>
                  <a:gd name="T34" fmla="*/ 279 w 310"/>
                  <a:gd name="T35" fmla="*/ 114 h 708"/>
                  <a:gd name="T36" fmla="*/ 299 w 310"/>
                  <a:gd name="T37" fmla="*/ 111 h 708"/>
                  <a:gd name="T38" fmla="*/ 309 w 310"/>
                  <a:gd name="T39" fmla="*/ 0 h 708"/>
                  <a:gd name="T40" fmla="*/ 280 w 310"/>
                  <a:gd name="T41" fmla="*/ 3 h 708"/>
                  <a:gd name="T42" fmla="*/ 259 w 310"/>
                  <a:gd name="T43" fmla="*/ 9 h 708"/>
                  <a:gd name="T44" fmla="*/ 238 w 310"/>
                  <a:gd name="T45" fmla="*/ 19 h 708"/>
                  <a:gd name="T46" fmla="*/ 217 w 310"/>
                  <a:gd name="T47" fmla="*/ 32 h 708"/>
                  <a:gd name="T48" fmla="*/ 197 w 310"/>
                  <a:gd name="T49" fmla="*/ 48 h 708"/>
                  <a:gd name="T50" fmla="*/ 177 w 310"/>
                  <a:gd name="T51" fmla="*/ 67 h 708"/>
                  <a:gd name="T52" fmla="*/ 154 w 310"/>
                  <a:gd name="T53" fmla="*/ 96 h 708"/>
                  <a:gd name="T54" fmla="*/ 126 w 310"/>
                  <a:gd name="T55" fmla="*/ 137 h 708"/>
                  <a:gd name="T56" fmla="*/ 105 w 310"/>
                  <a:gd name="T57" fmla="*/ 178 h 708"/>
                  <a:gd name="T58" fmla="*/ 79 w 310"/>
                  <a:gd name="T59" fmla="*/ 235 h 708"/>
                  <a:gd name="T60" fmla="*/ 60 w 310"/>
                  <a:gd name="T61" fmla="*/ 293 h 708"/>
                  <a:gd name="T62" fmla="*/ 47 w 310"/>
                  <a:gd name="T63" fmla="*/ 336 h 708"/>
                  <a:gd name="T64" fmla="*/ 38 w 310"/>
                  <a:gd name="T65" fmla="*/ 372 h 708"/>
                  <a:gd name="T66" fmla="*/ 29 w 310"/>
                  <a:gd name="T67" fmla="*/ 411 h 708"/>
                  <a:gd name="T68" fmla="*/ 21 w 310"/>
                  <a:gd name="T69" fmla="*/ 459 h 708"/>
                  <a:gd name="T70" fmla="*/ 13 w 310"/>
                  <a:gd name="T71" fmla="*/ 511 h 708"/>
                  <a:gd name="T72" fmla="*/ 8 w 310"/>
                  <a:gd name="T73" fmla="*/ 562 h 708"/>
                  <a:gd name="T74" fmla="*/ 4 w 310"/>
                  <a:gd name="T75" fmla="*/ 617 h 708"/>
                  <a:gd name="T76" fmla="*/ 1 w 310"/>
                  <a:gd name="T77" fmla="*/ 688 h 708"/>
                  <a:gd name="T78" fmla="*/ 49 w 310"/>
                  <a:gd name="T79" fmla="*/ 707 h 7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0"/>
                  <a:gd name="T121" fmla="*/ 0 h 708"/>
                  <a:gd name="T122" fmla="*/ 310 w 310"/>
                  <a:gd name="T123" fmla="*/ 708 h 7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0" h="708">
                    <a:moveTo>
                      <a:pt x="49" y="707"/>
                    </a:moveTo>
                    <a:lnTo>
                      <a:pt x="49" y="688"/>
                    </a:lnTo>
                    <a:lnTo>
                      <a:pt x="49" y="665"/>
                    </a:lnTo>
                    <a:lnTo>
                      <a:pt x="50" y="646"/>
                    </a:lnTo>
                    <a:lnTo>
                      <a:pt x="51" y="627"/>
                    </a:lnTo>
                    <a:lnTo>
                      <a:pt x="52" y="606"/>
                    </a:lnTo>
                    <a:lnTo>
                      <a:pt x="54" y="587"/>
                    </a:lnTo>
                    <a:lnTo>
                      <a:pt x="56" y="565"/>
                    </a:lnTo>
                    <a:lnTo>
                      <a:pt x="58" y="548"/>
                    </a:lnTo>
                    <a:lnTo>
                      <a:pt x="61" y="525"/>
                    </a:lnTo>
                    <a:lnTo>
                      <a:pt x="64" y="504"/>
                    </a:lnTo>
                    <a:lnTo>
                      <a:pt x="68" y="481"/>
                    </a:lnTo>
                    <a:lnTo>
                      <a:pt x="72" y="461"/>
                    </a:lnTo>
                    <a:lnTo>
                      <a:pt x="75" y="443"/>
                    </a:lnTo>
                    <a:lnTo>
                      <a:pt x="79" y="423"/>
                    </a:lnTo>
                    <a:lnTo>
                      <a:pt x="86" y="393"/>
                    </a:lnTo>
                    <a:lnTo>
                      <a:pt x="95" y="366"/>
                    </a:lnTo>
                    <a:lnTo>
                      <a:pt x="105" y="334"/>
                    </a:lnTo>
                    <a:lnTo>
                      <a:pt x="113" y="313"/>
                    </a:lnTo>
                    <a:lnTo>
                      <a:pt x="119" y="299"/>
                    </a:lnTo>
                    <a:lnTo>
                      <a:pt x="130" y="273"/>
                    </a:lnTo>
                    <a:lnTo>
                      <a:pt x="142" y="248"/>
                    </a:lnTo>
                    <a:lnTo>
                      <a:pt x="152" y="229"/>
                    </a:lnTo>
                    <a:lnTo>
                      <a:pt x="161" y="215"/>
                    </a:lnTo>
                    <a:lnTo>
                      <a:pt x="171" y="200"/>
                    </a:lnTo>
                    <a:lnTo>
                      <a:pt x="181" y="187"/>
                    </a:lnTo>
                    <a:lnTo>
                      <a:pt x="190" y="176"/>
                    </a:lnTo>
                    <a:lnTo>
                      <a:pt x="201" y="164"/>
                    </a:lnTo>
                    <a:lnTo>
                      <a:pt x="213" y="153"/>
                    </a:lnTo>
                    <a:lnTo>
                      <a:pt x="223" y="144"/>
                    </a:lnTo>
                    <a:lnTo>
                      <a:pt x="233" y="135"/>
                    </a:lnTo>
                    <a:lnTo>
                      <a:pt x="243" y="129"/>
                    </a:lnTo>
                    <a:lnTo>
                      <a:pt x="252" y="124"/>
                    </a:lnTo>
                    <a:lnTo>
                      <a:pt x="262" y="120"/>
                    </a:lnTo>
                    <a:lnTo>
                      <a:pt x="271" y="116"/>
                    </a:lnTo>
                    <a:lnTo>
                      <a:pt x="279" y="114"/>
                    </a:lnTo>
                    <a:lnTo>
                      <a:pt x="289" y="112"/>
                    </a:lnTo>
                    <a:lnTo>
                      <a:pt x="299" y="111"/>
                    </a:lnTo>
                    <a:lnTo>
                      <a:pt x="309" y="110"/>
                    </a:lnTo>
                    <a:lnTo>
                      <a:pt x="309" y="0"/>
                    </a:lnTo>
                    <a:lnTo>
                      <a:pt x="293" y="1"/>
                    </a:lnTo>
                    <a:lnTo>
                      <a:pt x="280" y="3"/>
                    </a:lnTo>
                    <a:lnTo>
                      <a:pt x="268" y="6"/>
                    </a:lnTo>
                    <a:lnTo>
                      <a:pt x="259" y="9"/>
                    </a:lnTo>
                    <a:lnTo>
                      <a:pt x="249" y="13"/>
                    </a:lnTo>
                    <a:lnTo>
                      <a:pt x="238" y="19"/>
                    </a:lnTo>
                    <a:lnTo>
                      <a:pt x="229" y="24"/>
                    </a:lnTo>
                    <a:lnTo>
                      <a:pt x="217" y="32"/>
                    </a:lnTo>
                    <a:lnTo>
                      <a:pt x="207" y="40"/>
                    </a:lnTo>
                    <a:lnTo>
                      <a:pt x="197" y="48"/>
                    </a:lnTo>
                    <a:lnTo>
                      <a:pt x="186" y="59"/>
                    </a:lnTo>
                    <a:lnTo>
                      <a:pt x="177" y="67"/>
                    </a:lnTo>
                    <a:lnTo>
                      <a:pt x="165" y="82"/>
                    </a:lnTo>
                    <a:lnTo>
                      <a:pt x="154" y="96"/>
                    </a:lnTo>
                    <a:lnTo>
                      <a:pt x="139" y="117"/>
                    </a:lnTo>
                    <a:lnTo>
                      <a:pt x="126" y="137"/>
                    </a:lnTo>
                    <a:lnTo>
                      <a:pt x="115" y="158"/>
                    </a:lnTo>
                    <a:lnTo>
                      <a:pt x="105" y="178"/>
                    </a:lnTo>
                    <a:lnTo>
                      <a:pt x="92" y="204"/>
                    </a:lnTo>
                    <a:lnTo>
                      <a:pt x="79" y="235"/>
                    </a:lnTo>
                    <a:lnTo>
                      <a:pt x="69" y="265"/>
                    </a:lnTo>
                    <a:lnTo>
                      <a:pt x="60" y="293"/>
                    </a:lnTo>
                    <a:lnTo>
                      <a:pt x="54" y="312"/>
                    </a:lnTo>
                    <a:lnTo>
                      <a:pt x="47" y="336"/>
                    </a:lnTo>
                    <a:lnTo>
                      <a:pt x="42" y="353"/>
                    </a:lnTo>
                    <a:lnTo>
                      <a:pt x="38" y="372"/>
                    </a:lnTo>
                    <a:lnTo>
                      <a:pt x="33" y="392"/>
                    </a:lnTo>
                    <a:lnTo>
                      <a:pt x="29" y="411"/>
                    </a:lnTo>
                    <a:lnTo>
                      <a:pt x="24" y="436"/>
                    </a:lnTo>
                    <a:lnTo>
                      <a:pt x="21" y="459"/>
                    </a:lnTo>
                    <a:lnTo>
                      <a:pt x="17" y="482"/>
                    </a:lnTo>
                    <a:lnTo>
                      <a:pt x="13" y="511"/>
                    </a:lnTo>
                    <a:lnTo>
                      <a:pt x="10" y="539"/>
                    </a:lnTo>
                    <a:lnTo>
                      <a:pt x="8" y="562"/>
                    </a:lnTo>
                    <a:lnTo>
                      <a:pt x="5" y="589"/>
                    </a:lnTo>
                    <a:lnTo>
                      <a:pt x="4" y="617"/>
                    </a:lnTo>
                    <a:lnTo>
                      <a:pt x="2" y="654"/>
                    </a:lnTo>
                    <a:lnTo>
                      <a:pt x="1" y="688"/>
                    </a:lnTo>
                    <a:lnTo>
                      <a:pt x="0" y="707"/>
                    </a:lnTo>
                    <a:lnTo>
                      <a:pt x="49" y="707"/>
                    </a:lnTo>
                  </a:path>
                </a:pathLst>
              </a:custGeom>
              <a:solidFill>
                <a:srgbClr val="FF0000"/>
              </a:solidFill>
              <a:ln w="12700" cap="rnd" cmpd="sng">
                <a:noFill/>
                <a:prstDash val="solid"/>
                <a:round/>
                <a:headEnd type="none" w="med" len="med"/>
                <a:tailEnd type="none" w="med" len="med"/>
              </a:ln>
            </p:spPr>
            <p:txBody>
              <a:bodyPr/>
              <a:lstStyle/>
              <a:p>
                <a:endParaRPr lang="en-GB"/>
              </a:p>
            </p:txBody>
          </p:sp>
        </p:grpSp>
      </p:grpSp>
      <p:grpSp>
        <p:nvGrpSpPr>
          <p:cNvPr id="1074" name="Group 54"/>
          <p:cNvGrpSpPr>
            <a:grpSpLocks/>
          </p:cNvGrpSpPr>
          <p:nvPr/>
        </p:nvGrpSpPr>
        <p:grpSpPr bwMode="auto">
          <a:xfrm>
            <a:off x="228600" y="4038600"/>
            <a:ext cx="1066800" cy="269875"/>
            <a:chOff x="144" y="2544"/>
            <a:chExt cx="672" cy="170"/>
          </a:xfrm>
        </p:grpSpPr>
        <p:sp>
          <p:nvSpPr>
            <p:cNvPr id="1086" name="Freeform 55"/>
            <p:cNvSpPr>
              <a:spLocks/>
            </p:cNvSpPr>
            <p:nvPr/>
          </p:nvSpPr>
          <p:spPr bwMode="auto">
            <a:xfrm>
              <a:off x="724" y="2544"/>
              <a:ext cx="23" cy="170"/>
            </a:xfrm>
            <a:custGeom>
              <a:avLst/>
              <a:gdLst>
                <a:gd name="T0" fmla="*/ 22 w 23"/>
                <a:gd name="T1" fmla="*/ 0 h 170"/>
                <a:gd name="T2" fmla="*/ 22 w 23"/>
                <a:gd name="T3" fmla="*/ 169 h 170"/>
                <a:gd name="T4" fmla="*/ 0 w 23"/>
                <a:gd name="T5" fmla="*/ 124 h 170"/>
                <a:gd name="T6" fmla="*/ 0 w 23"/>
                <a:gd name="T7" fmla="*/ 45 h 170"/>
                <a:gd name="T8" fmla="*/ 22 w 23"/>
                <a:gd name="T9" fmla="*/ 0 h 170"/>
                <a:gd name="T10" fmla="*/ 0 60000 65536"/>
                <a:gd name="T11" fmla="*/ 0 60000 65536"/>
                <a:gd name="T12" fmla="*/ 0 60000 65536"/>
                <a:gd name="T13" fmla="*/ 0 60000 65536"/>
                <a:gd name="T14" fmla="*/ 0 60000 65536"/>
                <a:gd name="T15" fmla="*/ 0 w 23"/>
                <a:gd name="T16" fmla="*/ 0 h 170"/>
                <a:gd name="T17" fmla="*/ 23 w 23"/>
                <a:gd name="T18" fmla="*/ 170 h 170"/>
              </a:gdLst>
              <a:ahLst/>
              <a:cxnLst>
                <a:cxn ang="T10">
                  <a:pos x="T0" y="T1"/>
                </a:cxn>
                <a:cxn ang="T11">
                  <a:pos x="T2" y="T3"/>
                </a:cxn>
                <a:cxn ang="T12">
                  <a:pos x="T4" y="T5"/>
                </a:cxn>
                <a:cxn ang="T13">
                  <a:pos x="T6" y="T7"/>
                </a:cxn>
                <a:cxn ang="T14">
                  <a:pos x="T8" y="T9"/>
                </a:cxn>
              </a:cxnLst>
              <a:rect l="T15" t="T16" r="T17" b="T18"/>
              <a:pathLst>
                <a:path w="23" h="170">
                  <a:moveTo>
                    <a:pt x="22" y="0"/>
                  </a:moveTo>
                  <a:lnTo>
                    <a:pt x="22" y="169"/>
                  </a:lnTo>
                  <a:lnTo>
                    <a:pt x="0" y="124"/>
                  </a:lnTo>
                  <a:lnTo>
                    <a:pt x="0" y="45"/>
                  </a:lnTo>
                  <a:lnTo>
                    <a:pt x="22" y="0"/>
                  </a:lnTo>
                </a:path>
              </a:pathLst>
            </a:custGeom>
            <a:solidFill>
              <a:srgbClr val="800000"/>
            </a:solidFill>
            <a:ln w="12700" cap="rnd" cmpd="sng">
              <a:noFill/>
              <a:prstDash val="solid"/>
              <a:round/>
              <a:headEnd type="none" w="med" len="med"/>
              <a:tailEnd type="none" w="med" len="med"/>
            </a:ln>
          </p:spPr>
          <p:txBody>
            <a:bodyPr/>
            <a:lstStyle/>
            <a:p>
              <a:endParaRPr lang="en-GB"/>
            </a:p>
          </p:txBody>
        </p:sp>
        <p:sp>
          <p:nvSpPr>
            <p:cNvPr id="1087" name="Freeform 56"/>
            <p:cNvSpPr>
              <a:spLocks/>
            </p:cNvSpPr>
            <p:nvPr/>
          </p:nvSpPr>
          <p:spPr bwMode="auto">
            <a:xfrm>
              <a:off x="144" y="2544"/>
              <a:ext cx="672" cy="170"/>
            </a:xfrm>
            <a:custGeom>
              <a:avLst/>
              <a:gdLst>
                <a:gd name="T0" fmla="*/ 603 w 672"/>
                <a:gd name="T1" fmla="*/ 56 h 170"/>
                <a:gd name="T2" fmla="*/ 603 w 672"/>
                <a:gd name="T3" fmla="*/ 0 h 170"/>
                <a:gd name="T4" fmla="*/ 671 w 672"/>
                <a:gd name="T5" fmla="*/ 90 h 170"/>
                <a:gd name="T6" fmla="*/ 603 w 672"/>
                <a:gd name="T7" fmla="*/ 169 h 170"/>
                <a:gd name="T8" fmla="*/ 603 w 672"/>
                <a:gd name="T9" fmla="*/ 113 h 170"/>
                <a:gd name="T10" fmla="*/ 0 w 672"/>
                <a:gd name="T11" fmla="*/ 113 h 170"/>
                <a:gd name="T12" fmla="*/ 0 w 672"/>
                <a:gd name="T13" fmla="*/ 56 h 170"/>
                <a:gd name="T14" fmla="*/ 603 w 672"/>
                <a:gd name="T15" fmla="*/ 56 h 170"/>
                <a:gd name="T16" fmla="*/ 0 60000 65536"/>
                <a:gd name="T17" fmla="*/ 0 60000 65536"/>
                <a:gd name="T18" fmla="*/ 0 60000 65536"/>
                <a:gd name="T19" fmla="*/ 0 60000 65536"/>
                <a:gd name="T20" fmla="*/ 0 60000 65536"/>
                <a:gd name="T21" fmla="*/ 0 60000 65536"/>
                <a:gd name="T22" fmla="*/ 0 60000 65536"/>
                <a:gd name="T23" fmla="*/ 0 60000 65536"/>
                <a:gd name="T24" fmla="*/ 0 w 672"/>
                <a:gd name="T25" fmla="*/ 0 h 170"/>
                <a:gd name="T26" fmla="*/ 672 w 67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2" h="170">
                  <a:moveTo>
                    <a:pt x="603" y="56"/>
                  </a:moveTo>
                  <a:lnTo>
                    <a:pt x="603" y="0"/>
                  </a:lnTo>
                  <a:lnTo>
                    <a:pt x="671" y="90"/>
                  </a:lnTo>
                  <a:lnTo>
                    <a:pt x="603" y="169"/>
                  </a:lnTo>
                  <a:lnTo>
                    <a:pt x="603" y="113"/>
                  </a:lnTo>
                  <a:lnTo>
                    <a:pt x="0" y="113"/>
                  </a:lnTo>
                  <a:lnTo>
                    <a:pt x="0" y="56"/>
                  </a:lnTo>
                  <a:lnTo>
                    <a:pt x="603" y="56"/>
                  </a:lnTo>
                </a:path>
              </a:pathLst>
            </a:custGeom>
            <a:solidFill>
              <a:srgbClr val="FF0000"/>
            </a:solidFill>
            <a:ln w="12700" cap="rnd" cmpd="sng">
              <a:noFill/>
              <a:prstDash val="solid"/>
              <a:round/>
              <a:headEnd type="none" w="med" len="med"/>
              <a:tailEnd type="none" w="med" len="med"/>
            </a:ln>
          </p:spPr>
          <p:txBody>
            <a:bodyPr/>
            <a:lstStyle/>
            <a:p>
              <a:endParaRPr lang="en-GB"/>
            </a:p>
          </p:txBody>
        </p:sp>
      </p:grpSp>
      <p:grpSp>
        <p:nvGrpSpPr>
          <p:cNvPr id="1075" name="Group 57"/>
          <p:cNvGrpSpPr>
            <a:grpSpLocks/>
          </p:cNvGrpSpPr>
          <p:nvPr/>
        </p:nvGrpSpPr>
        <p:grpSpPr bwMode="auto">
          <a:xfrm>
            <a:off x="608013" y="2587625"/>
            <a:ext cx="838200" cy="1220788"/>
            <a:chOff x="383" y="1630"/>
            <a:chExt cx="528" cy="769"/>
          </a:xfrm>
        </p:grpSpPr>
        <p:sp>
          <p:nvSpPr>
            <p:cNvPr id="1081" name="Freeform 58"/>
            <p:cNvSpPr>
              <a:spLocks/>
            </p:cNvSpPr>
            <p:nvPr/>
          </p:nvSpPr>
          <p:spPr bwMode="auto">
            <a:xfrm>
              <a:off x="383" y="1631"/>
              <a:ext cx="443" cy="708"/>
            </a:xfrm>
            <a:custGeom>
              <a:avLst/>
              <a:gdLst>
                <a:gd name="T0" fmla="*/ 0 w 443"/>
                <a:gd name="T1" fmla="*/ 0 h 708"/>
                <a:gd name="T2" fmla="*/ 0 w 443"/>
                <a:gd name="T3" fmla="*/ 29 h 708"/>
                <a:gd name="T4" fmla="*/ 1 w 443"/>
                <a:gd name="T5" fmla="*/ 55 h 708"/>
                <a:gd name="T6" fmla="*/ 3 w 443"/>
                <a:gd name="T7" fmla="*/ 83 h 708"/>
                <a:gd name="T8" fmla="*/ 4 w 443"/>
                <a:gd name="T9" fmla="*/ 111 h 708"/>
                <a:gd name="T10" fmla="*/ 8 w 443"/>
                <a:gd name="T11" fmla="*/ 141 h 708"/>
                <a:gd name="T12" fmla="*/ 12 w 443"/>
                <a:gd name="T13" fmla="*/ 171 h 708"/>
                <a:gd name="T14" fmla="*/ 15 w 443"/>
                <a:gd name="T15" fmla="*/ 197 h 708"/>
                <a:gd name="T16" fmla="*/ 20 w 443"/>
                <a:gd name="T17" fmla="*/ 227 h 708"/>
                <a:gd name="T18" fmla="*/ 25 w 443"/>
                <a:gd name="T19" fmla="*/ 253 h 708"/>
                <a:gd name="T20" fmla="*/ 29 w 443"/>
                <a:gd name="T21" fmla="*/ 277 h 708"/>
                <a:gd name="T22" fmla="*/ 36 w 443"/>
                <a:gd name="T23" fmla="*/ 305 h 708"/>
                <a:gd name="T24" fmla="*/ 46 w 443"/>
                <a:gd name="T25" fmla="*/ 339 h 708"/>
                <a:gd name="T26" fmla="*/ 54 w 443"/>
                <a:gd name="T27" fmla="*/ 369 h 708"/>
                <a:gd name="T28" fmla="*/ 65 w 443"/>
                <a:gd name="T29" fmla="*/ 401 h 708"/>
                <a:gd name="T30" fmla="*/ 79 w 443"/>
                <a:gd name="T31" fmla="*/ 435 h 708"/>
                <a:gd name="T32" fmla="*/ 92 w 443"/>
                <a:gd name="T33" fmla="*/ 467 h 708"/>
                <a:gd name="T34" fmla="*/ 105 w 443"/>
                <a:gd name="T35" fmla="*/ 492 h 708"/>
                <a:gd name="T36" fmla="*/ 121 w 443"/>
                <a:gd name="T37" fmla="*/ 524 h 708"/>
                <a:gd name="T38" fmla="*/ 138 w 443"/>
                <a:gd name="T39" fmla="*/ 550 h 708"/>
                <a:gd name="T40" fmla="*/ 152 w 443"/>
                <a:gd name="T41" fmla="*/ 573 h 708"/>
                <a:gd name="T42" fmla="*/ 169 w 443"/>
                <a:gd name="T43" fmla="*/ 592 h 708"/>
                <a:gd name="T44" fmla="*/ 183 w 443"/>
                <a:gd name="T45" fmla="*/ 611 h 708"/>
                <a:gd name="T46" fmla="*/ 198 w 443"/>
                <a:gd name="T47" fmla="*/ 626 h 708"/>
                <a:gd name="T48" fmla="*/ 211 w 443"/>
                <a:gd name="T49" fmla="*/ 639 h 708"/>
                <a:gd name="T50" fmla="*/ 228 w 443"/>
                <a:gd name="T51" fmla="*/ 652 h 708"/>
                <a:gd name="T52" fmla="*/ 244 w 443"/>
                <a:gd name="T53" fmla="*/ 666 h 708"/>
                <a:gd name="T54" fmla="*/ 261 w 443"/>
                <a:gd name="T55" fmla="*/ 676 h 708"/>
                <a:gd name="T56" fmla="*/ 292 w 443"/>
                <a:gd name="T57" fmla="*/ 691 h 708"/>
                <a:gd name="T58" fmla="*/ 318 w 443"/>
                <a:gd name="T59" fmla="*/ 701 h 708"/>
                <a:gd name="T60" fmla="*/ 329 w 443"/>
                <a:gd name="T61" fmla="*/ 703 h 708"/>
                <a:gd name="T62" fmla="*/ 352 w 443"/>
                <a:gd name="T63" fmla="*/ 707 h 708"/>
                <a:gd name="T64" fmla="*/ 370 w 443"/>
                <a:gd name="T65" fmla="*/ 707 h 708"/>
                <a:gd name="T66" fmla="*/ 442 w 443"/>
                <a:gd name="T67" fmla="*/ 707 h 708"/>
                <a:gd name="T68" fmla="*/ 408 w 443"/>
                <a:gd name="T69" fmla="*/ 678 h 708"/>
                <a:gd name="T70" fmla="*/ 249 w 443"/>
                <a:gd name="T71" fmla="*/ 536 h 708"/>
                <a:gd name="T72" fmla="*/ 165 w 443"/>
                <a:gd name="T73" fmla="*/ 332 h 708"/>
                <a:gd name="T74" fmla="*/ 121 w 443"/>
                <a:gd name="T75" fmla="*/ 121 h 708"/>
                <a:gd name="T76" fmla="*/ 111 w 443"/>
                <a:gd name="T77" fmla="*/ 0 h 708"/>
                <a:gd name="T78" fmla="*/ 0 w 443"/>
                <a:gd name="T79" fmla="*/ 0 h 7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43"/>
                <a:gd name="T121" fmla="*/ 0 h 708"/>
                <a:gd name="T122" fmla="*/ 443 w 443"/>
                <a:gd name="T123" fmla="*/ 708 h 7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43" h="708">
                  <a:moveTo>
                    <a:pt x="0" y="0"/>
                  </a:moveTo>
                  <a:lnTo>
                    <a:pt x="0" y="29"/>
                  </a:lnTo>
                  <a:lnTo>
                    <a:pt x="1" y="55"/>
                  </a:lnTo>
                  <a:lnTo>
                    <a:pt x="3" y="83"/>
                  </a:lnTo>
                  <a:lnTo>
                    <a:pt x="4" y="111"/>
                  </a:lnTo>
                  <a:lnTo>
                    <a:pt x="8" y="141"/>
                  </a:lnTo>
                  <a:lnTo>
                    <a:pt x="12" y="171"/>
                  </a:lnTo>
                  <a:lnTo>
                    <a:pt x="15" y="197"/>
                  </a:lnTo>
                  <a:lnTo>
                    <a:pt x="20" y="227"/>
                  </a:lnTo>
                  <a:lnTo>
                    <a:pt x="25" y="253"/>
                  </a:lnTo>
                  <a:lnTo>
                    <a:pt x="29" y="277"/>
                  </a:lnTo>
                  <a:lnTo>
                    <a:pt x="36" y="305"/>
                  </a:lnTo>
                  <a:lnTo>
                    <a:pt x="46" y="339"/>
                  </a:lnTo>
                  <a:lnTo>
                    <a:pt x="54" y="369"/>
                  </a:lnTo>
                  <a:lnTo>
                    <a:pt x="65" y="401"/>
                  </a:lnTo>
                  <a:lnTo>
                    <a:pt x="79" y="435"/>
                  </a:lnTo>
                  <a:lnTo>
                    <a:pt x="92" y="467"/>
                  </a:lnTo>
                  <a:lnTo>
                    <a:pt x="105" y="492"/>
                  </a:lnTo>
                  <a:lnTo>
                    <a:pt x="121" y="524"/>
                  </a:lnTo>
                  <a:lnTo>
                    <a:pt x="138" y="550"/>
                  </a:lnTo>
                  <a:lnTo>
                    <a:pt x="152" y="573"/>
                  </a:lnTo>
                  <a:lnTo>
                    <a:pt x="169" y="592"/>
                  </a:lnTo>
                  <a:lnTo>
                    <a:pt x="183" y="611"/>
                  </a:lnTo>
                  <a:lnTo>
                    <a:pt x="198" y="626"/>
                  </a:lnTo>
                  <a:lnTo>
                    <a:pt x="211" y="639"/>
                  </a:lnTo>
                  <a:lnTo>
                    <a:pt x="228" y="652"/>
                  </a:lnTo>
                  <a:lnTo>
                    <a:pt x="244" y="666"/>
                  </a:lnTo>
                  <a:lnTo>
                    <a:pt x="261" y="676"/>
                  </a:lnTo>
                  <a:lnTo>
                    <a:pt x="292" y="691"/>
                  </a:lnTo>
                  <a:lnTo>
                    <a:pt x="318" y="701"/>
                  </a:lnTo>
                  <a:lnTo>
                    <a:pt x="329" y="703"/>
                  </a:lnTo>
                  <a:lnTo>
                    <a:pt x="352" y="707"/>
                  </a:lnTo>
                  <a:lnTo>
                    <a:pt x="370" y="707"/>
                  </a:lnTo>
                  <a:lnTo>
                    <a:pt x="442" y="707"/>
                  </a:lnTo>
                  <a:lnTo>
                    <a:pt x="408" y="678"/>
                  </a:lnTo>
                  <a:lnTo>
                    <a:pt x="249" y="536"/>
                  </a:lnTo>
                  <a:lnTo>
                    <a:pt x="165" y="332"/>
                  </a:lnTo>
                  <a:lnTo>
                    <a:pt x="121" y="121"/>
                  </a:lnTo>
                  <a:lnTo>
                    <a:pt x="111" y="0"/>
                  </a:lnTo>
                  <a:lnTo>
                    <a:pt x="0" y="0"/>
                  </a:lnTo>
                </a:path>
              </a:pathLst>
            </a:custGeom>
            <a:solidFill>
              <a:srgbClr val="800000"/>
            </a:solidFill>
            <a:ln w="12700" cap="rnd" cmpd="sng">
              <a:noFill/>
              <a:prstDash val="solid"/>
              <a:round/>
              <a:headEnd type="none" w="med" len="med"/>
              <a:tailEnd type="none" w="med" len="med"/>
            </a:ln>
          </p:spPr>
          <p:txBody>
            <a:bodyPr/>
            <a:lstStyle/>
            <a:p>
              <a:endParaRPr lang="en-GB"/>
            </a:p>
          </p:txBody>
        </p:sp>
        <p:grpSp>
          <p:nvGrpSpPr>
            <p:cNvPr id="1082" name="Group 59"/>
            <p:cNvGrpSpPr>
              <a:grpSpLocks/>
            </p:cNvGrpSpPr>
            <p:nvPr/>
          </p:nvGrpSpPr>
          <p:grpSpPr bwMode="auto">
            <a:xfrm>
              <a:off x="484" y="1630"/>
              <a:ext cx="427" cy="769"/>
              <a:chOff x="484" y="1630"/>
              <a:chExt cx="427" cy="769"/>
            </a:xfrm>
          </p:grpSpPr>
          <p:sp>
            <p:nvSpPr>
              <p:cNvPr id="1083" name="Rectangle 60"/>
              <p:cNvSpPr>
                <a:spLocks noChangeArrowheads="1"/>
              </p:cNvSpPr>
              <p:nvPr/>
            </p:nvSpPr>
            <p:spPr bwMode="auto">
              <a:xfrm>
                <a:off x="731" y="2158"/>
                <a:ext cx="92" cy="241"/>
              </a:xfrm>
              <a:prstGeom prst="rect">
                <a:avLst/>
              </a:prstGeom>
              <a:solidFill>
                <a:srgbClr val="800000"/>
              </a:solidFill>
              <a:ln w="12700">
                <a:noFill/>
                <a:miter lim="800000"/>
                <a:headEnd/>
                <a:tailEnd/>
              </a:ln>
            </p:spPr>
            <p:txBody>
              <a:bodyPr wrap="none" anchor="ctr"/>
              <a:lstStyle/>
              <a:p>
                <a:endParaRPr lang="en-GB"/>
              </a:p>
            </p:txBody>
          </p:sp>
          <p:sp>
            <p:nvSpPr>
              <p:cNvPr id="1084" name="Freeform 61"/>
              <p:cNvSpPr>
                <a:spLocks/>
              </p:cNvSpPr>
              <p:nvPr/>
            </p:nvSpPr>
            <p:spPr bwMode="auto">
              <a:xfrm>
                <a:off x="824" y="2156"/>
                <a:ext cx="87" cy="242"/>
              </a:xfrm>
              <a:custGeom>
                <a:avLst/>
                <a:gdLst>
                  <a:gd name="T0" fmla="*/ 0 w 87"/>
                  <a:gd name="T1" fmla="*/ 0 h 242"/>
                  <a:gd name="T2" fmla="*/ 0 w 87"/>
                  <a:gd name="T3" fmla="*/ 241 h 242"/>
                  <a:gd name="T4" fmla="*/ 86 w 87"/>
                  <a:gd name="T5" fmla="*/ 121 h 242"/>
                  <a:gd name="T6" fmla="*/ 0 w 87"/>
                  <a:gd name="T7" fmla="*/ 0 h 242"/>
                  <a:gd name="T8" fmla="*/ 0 60000 65536"/>
                  <a:gd name="T9" fmla="*/ 0 60000 65536"/>
                  <a:gd name="T10" fmla="*/ 0 60000 65536"/>
                  <a:gd name="T11" fmla="*/ 0 60000 65536"/>
                  <a:gd name="T12" fmla="*/ 0 w 87"/>
                  <a:gd name="T13" fmla="*/ 0 h 242"/>
                  <a:gd name="T14" fmla="*/ 87 w 87"/>
                  <a:gd name="T15" fmla="*/ 242 h 242"/>
                </a:gdLst>
                <a:ahLst/>
                <a:cxnLst>
                  <a:cxn ang="T8">
                    <a:pos x="T0" y="T1"/>
                  </a:cxn>
                  <a:cxn ang="T9">
                    <a:pos x="T2" y="T3"/>
                  </a:cxn>
                  <a:cxn ang="T10">
                    <a:pos x="T4" y="T5"/>
                  </a:cxn>
                  <a:cxn ang="T11">
                    <a:pos x="T6" y="T7"/>
                  </a:cxn>
                </a:cxnLst>
                <a:rect l="T12" t="T13" r="T14" b="T15"/>
                <a:pathLst>
                  <a:path w="87" h="242">
                    <a:moveTo>
                      <a:pt x="0" y="0"/>
                    </a:moveTo>
                    <a:lnTo>
                      <a:pt x="0" y="241"/>
                    </a:lnTo>
                    <a:lnTo>
                      <a:pt x="86" y="121"/>
                    </a:lnTo>
                    <a:lnTo>
                      <a:pt x="0" y="0"/>
                    </a:lnTo>
                  </a:path>
                </a:pathLst>
              </a:custGeom>
              <a:solidFill>
                <a:srgbClr val="FF0000"/>
              </a:solidFill>
              <a:ln w="12700" cap="rnd" cmpd="sng">
                <a:noFill/>
                <a:prstDash val="solid"/>
                <a:round/>
                <a:headEnd type="none" w="med" len="med"/>
                <a:tailEnd type="none" w="med" len="med"/>
              </a:ln>
            </p:spPr>
            <p:txBody>
              <a:bodyPr/>
              <a:lstStyle/>
              <a:p>
                <a:endParaRPr lang="en-GB"/>
              </a:p>
            </p:txBody>
          </p:sp>
          <p:sp>
            <p:nvSpPr>
              <p:cNvPr id="1085" name="Freeform 62"/>
              <p:cNvSpPr>
                <a:spLocks/>
              </p:cNvSpPr>
              <p:nvPr/>
            </p:nvSpPr>
            <p:spPr bwMode="auto">
              <a:xfrm>
                <a:off x="484" y="1630"/>
                <a:ext cx="341" cy="708"/>
              </a:xfrm>
              <a:custGeom>
                <a:avLst/>
                <a:gdLst>
                  <a:gd name="T0" fmla="*/ 54 w 341"/>
                  <a:gd name="T1" fmla="*/ 19 h 708"/>
                  <a:gd name="T2" fmla="*/ 55 w 341"/>
                  <a:gd name="T3" fmla="*/ 61 h 708"/>
                  <a:gd name="T4" fmla="*/ 57 w 341"/>
                  <a:gd name="T5" fmla="*/ 101 h 708"/>
                  <a:gd name="T6" fmla="*/ 61 w 341"/>
                  <a:gd name="T7" fmla="*/ 142 h 708"/>
                  <a:gd name="T8" fmla="*/ 67 w 341"/>
                  <a:gd name="T9" fmla="*/ 182 h 708"/>
                  <a:gd name="T10" fmla="*/ 74 w 341"/>
                  <a:gd name="T11" fmla="*/ 226 h 708"/>
                  <a:gd name="T12" fmla="*/ 83 w 341"/>
                  <a:gd name="T13" fmla="*/ 264 h 708"/>
                  <a:gd name="T14" fmla="*/ 95 w 341"/>
                  <a:gd name="T15" fmla="*/ 314 h 708"/>
                  <a:gd name="T16" fmla="*/ 116 w 341"/>
                  <a:gd name="T17" fmla="*/ 373 h 708"/>
                  <a:gd name="T18" fmla="*/ 131 w 341"/>
                  <a:gd name="T19" fmla="*/ 408 h 708"/>
                  <a:gd name="T20" fmla="*/ 157 w 341"/>
                  <a:gd name="T21" fmla="*/ 459 h 708"/>
                  <a:gd name="T22" fmla="*/ 177 w 341"/>
                  <a:gd name="T23" fmla="*/ 492 h 708"/>
                  <a:gd name="T24" fmla="*/ 199 w 341"/>
                  <a:gd name="T25" fmla="*/ 520 h 708"/>
                  <a:gd name="T26" fmla="*/ 222 w 341"/>
                  <a:gd name="T27" fmla="*/ 543 h 708"/>
                  <a:gd name="T28" fmla="*/ 246 w 341"/>
                  <a:gd name="T29" fmla="*/ 563 h 708"/>
                  <a:gd name="T30" fmla="*/ 268 w 341"/>
                  <a:gd name="T31" fmla="*/ 578 h 708"/>
                  <a:gd name="T32" fmla="*/ 288 w 341"/>
                  <a:gd name="T33" fmla="*/ 587 h 708"/>
                  <a:gd name="T34" fmla="*/ 307 w 341"/>
                  <a:gd name="T35" fmla="*/ 593 h 708"/>
                  <a:gd name="T36" fmla="*/ 329 w 341"/>
                  <a:gd name="T37" fmla="*/ 596 h 708"/>
                  <a:gd name="T38" fmla="*/ 340 w 341"/>
                  <a:gd name="T39" fmla="*/ 707 h 708"/>
                  <a:gd name="T40" fmla="*/ 308 w 341"/>
                  <a:gd name="T41" fmla="*/ 704 h 708"/>
                  <a:gd name="T42" fmla="*/ 285 w 341"/>
                  <a:gd name="T43" fmla="*/ 698 h 708"/>
                  <a:gd name="T44" fmla="*/ 262 w 341"/>
                  <a:gd name="T45" fmla="*/ 688 h 708"/>
                  <a:gd name="T46" fmla="*/ 239 w 341"/>
                  <a:gd name="T47" fmla="*/ 675 h 708"/>
                  <a:gd name="T48" fmla="*/ 216 w 341"/>
                  <a:gd name="T49" fmla="*/ 659 h 708"/>
                  <a:gd name="T50" fmla="*/ 195 w 341"/>
                  <a:gd name="T51" fmla="*/ 640 h 708"/>
                  <a:gd name="T52" fmla="*/ 169 w 341"/>
                  <a:gd name="T53" fmla="*/ 611 h 708"/>
                  <a:gd name="T54" fmla="*/ 139 w 341"/>
                  <a:gd name="T55" fmla="*/ 570 h 708"/>
                  <a:gd name="T56" fmla="*/ 115 w 341"/>
                  <a:gd name="T57" fmla="*/ 529 h 708"/>
                  <a:gd name="T58" fmla="*/ 87 w 341"/>
                  <a:gd name="T59" fmla="*/ 472 h 708"/>
                  <a:gd name="T60" fmla="*/ 66 w 341"/>
                  <a:gd name="T61" fmla="*/ 414 h 708"/>
                  <a:gd name="T62" fmla="*/ 52 w 341"/>
                  <a:gd name="T63" fmla="*/ 371 h 708"/>
                  <a:gd name="T64" fmla="*/ 42 w 341"/>
                  <a:gd name="T65" fmla="*/ 335 h 708"/>
                  <a:gd name="T66" fmla="*/ 32 w 341"/>
                  <a:gd name="T67" fmla="*/ 296 h 708"/>
                  <a:gd name="T68" fmla="*/ 23 w 341"/>
                  <a:gd name="T69" fmla="*/ 248 h 708"/>
                  <a:gd name="T70" fmla="*/ 15 w 341"/>
                  <a:gd name="T71" fmla="*/ 196 h 708"/>
                  <a:gd name="T72" fmla="*/ 8 w 341"/>
                  <a:gd name="T73" fmla="*/ 145 h 708"/>
                  <a:gd name="T74" fmla="*/ 4 w 341"/>
                  <a:gd name="T75" fmla="*/ 90 h 708"/>
                  <a:gd name="T76" fmla="*/ 1 w 341"/>
                  <a:gd name="T77" fmla="*/ 19 h 708"/>
                  <a:gd name="T78" fmla="*/ 54 w 341"/>
                  <a:gd name="T79" fmla="*/ 0 h 7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41"/>
                  <a:gd name="T121" fmla="*/ 0 h 708"/>
                  <a:gd name="T122" fmla="*/ 341 w 341"/>
                  <a:gd name="T123" fmla="*/ 708 h 7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41" h="708">
                    <a:moveTo>
                      <a:pt x="54" y="0"/>
                    </a:moveTo>
                    <a:lnTo>
                      <a:pt x="54" y="19"/>
                    </a:lnTo>
                    <a:lnTo>
                      <a:pt x="54" y="42"/>
                    </a:lnTo>
                    <a:lnTo>
                      <a:pt x="55" y="61"/>
                    </a:lnTo>
                    <a:lnTo>
                      <a:pt x="56" y="80"/>
                    </a:lnTo>
                    <a:lnTo>
                      <a:pt x="57" y="101"/>
                    </a:lnTo>
                    <a:lnTo>
                      <a:pt x="59" y="120"/>
                    </a:lnTo>
                    <a:lnTo>
                      <a:pt x="61" y="142"/>
                    </a:lnTo>
                    <a:lnTo>
                      <a:pt x="63" y="159"/>
                    </a:lnTo>
                    <a:lnTo>
                      <a:pt x="67" y="182"/>
                    </a:lnTo>
                    <a:lnTo>
                      <a:pt x="70" y="203"/>
                    </a:lnTo>
                    <a:lnTo>
                      <a:pt x="74" y="226"/>
                    </a:lnTo>
                    <a:lnTo>
                      <a:pt x="79" y="246"/>
                    </a:lnTo>
                    <a:lnTo>
                      <a:pt x="83" y="264"/>
                    </a:lnTo>
                    <a:lnTo>
                      <a:pt x="87" y="284"/>
                    </a:lnTo>
                    <a:lnTo>
                      <a:pt x="95" y="314"/>
                    </a:lnTo>
                    <a:lnTo>
                      <a:pt x="104" y="341"/>
                    </a:lnTo>
                    <a:lnTo>
                      <a:pt x="116" y="373"/>
                    </a:lnTo>
                    <a:lnTo>
                      <a:pt x="124" y="394"/>
                    </a:lnTo>
                    <a:lnTo>
                      <a:pt x="131" y="408"/>
                    </a:lnTo>
                    <a:lnTo>
                      <a:pt x="143" y="434"/>
                    </a:lnTo>
                    <a:lnTo>
                      <a:pt x="157" y="459"/>
                    </a:lnTo>
                    <a:lnTo>
                      <a:pt x="168" y="478"/>
                    </a:lnTo>
                    <a:lnTo>
                      <a:pt x="177" y="492"/>
                    </a:lnTo>
                    <a:lnTo>
                      <a:pt x="188" y="507"/>
                    </a:lnTo>
                    <a:lnTo>
                      <a:pt x="199" y="520"/>
                    </a:lnTo>
                    <a:lnTo>
                      <a:pt x="209" y="531"/>
                    </a:lnTo>
                    <a:lnTo>
                      <a:pt x="222" y="543"/>
                    </a:lnTo>
                    <a:lnTo>
                      <a:pt x="234" y="554"/>
                    </a:lnTo>
                    <a:lnTo>
                      <a:pt x="246" y="563"/>
                    </a:lnTo>
                    <a:lnTo>
                      <a:pt x="257" y="572"/>
                    </a:lnTo>
                    <a:lnTo>
                      <a:pt x="268" y="578"/>
                    </a:lnTo>
                    <a:lnTo>
                      <a:pt x="278" y="583"/>
                    </a:lnTo>
                    <a:lnTo>
                      <a:pt x="288" y="587"/>
                    </a:lnTo>
                    <a:lnTo>
                      <a:pt x="298" y="591"/>
                    </a:lnTo>
                    <a:lnTo>
                      <a:pt x="307" y="593"/>
                    </a:lnTo>
                    <a:lnTo>
                      <a:pt x="319" y="595"/>
                    </a:lnTo>
                    <a:lnTo>
                      <a:pt x="329" y="596"/>
                    </a:lnTo>
                    <a:lnTo>
                      <a:pt x="340" y="597"/>
                    </a:lnTo>
                    <a:lnTo>
                      <a:pt x="340" y="707"/>
                    </a:lnTo>
                    <a:lnTo>
                      <a:pt x="322" y="706"/>
                    </a:lnTo>
                    <a:lnTo>
                      <a:pt x="308" y="704"/>
                    </a:lnTo>
                    <a:lnTo>
                      <a:pt x="295" y="701"/>
                    </a:lnTo>
                    <a:lnTo>
                      <a:pt x="285" y="698"/>
                    </a:lnTo>
                    <a:lnTo>
                      <a:pt x="274" y="694"/>
                    </a:lnTo>
                    <a:lnTo>
                      <a:pt x="262" y="688"/>
                    </a:lnTo>
                    <a:lnTo>
                      <a:pt x="252" y="683"/>
                    </a:lnTo>
                    <a:lnTo>
                      <a:pt x="239" y="675"/>
                    </a:lnTo>
                    <a:lnTo>
                      <a:pt x="228" y="667"/>
                    </a:lnTo>
                    <a:lnTo>
                      <a:pt x="216" y="659"/>
                    </a:lnTo>
                    <a:lnTo>
                      <a:pt x="205" y="648"/>
                    </a:lnTo>
                    <a:lnTo>
                      <a:pt x="195" y="640"/>
                    </a:lnTo>
                    <a:lnTo>
                      <a:pt x="182" y="625"/>
                    </a:lnTo>
                    <a:lnTo>
                      <a:pt x="169" y="611"/>
                    </a:lnTo>
                    <a:lnTo>
                      <a:pt x="153" y="590"/>
                    </a:lnTo>
                    <a:lnTo>
                      <a:pt x="139" y="570"/>
                    </a:lnTo>
                    <a:lnTo>
                      <a:pt x="126" y="549"/>
                    </a:lnTo>
                    <a:lnTo>
                      <a:pt x="115" y="529"/>
                    </a:lnTo>
                    <a:lnTo>
                      <a:pt x="101" y="503"/>
                    </a:lnTo>
                    <a:lnTo>
                      <a:pt x="87" y="472"/>
                    </a:lnTo>
                    <a:lnTo>
                      <a:pt x="76" y="442"/>
                    </a:lnTo>
                    <a:lnTo>
                      <a:pt x="66" y="414"/>
                    </a:lnTo>
                    <a:lnTo>
                      <a:pt x="59" y="395"/>
                    </a:lnTo>
                    <a:lnTo>
                      <a:pt x="52" y="371"/>
                    </a:lnTo>
                    <a:lnTo>
                      <a:pt x="47" y="354"/>
                    </a:lnTo>
                    <a:lnTo>
                      <a:pt x="42" y="335"/>
                    </a:lnTo>
                    <a:lnTo>
                      <a:pt x="37" y="315"/>
                    </a:lnTo>
                    <a:lnTo>
                      <a:pt x="32" y="296"/>
                    </a:lnTo>
                    <a:lnTo>
                      <a:pt x="27" y="271"/>
                    </a:lnTo>
                    <a:lnTo>
                      <a:pt x="23" y="248"/>
                    </a:lnTo>
                    <a:lnTo>
                      <a:pt x="19" y="225"/>
                    </a:lnTo>
                    <a:lnTo>
                      <a:pt x="15" y="196"/>
                    </a:lnTo>
                    <a:lnTo>
                      <a:pt x="11" y="168"/>
                    </a:lnTo>
                    <a:lnTo>
                      <a:pt x="8" y="145"/>
                    </a:lnTo>
                    <a:lnTo>
                      <a:pt x="5" y="118"/>
                    </a:lnTo>
                    <a:lnTo>
                      <a:pt x="4" y="90"/>
                    </a:lnTo>
                    <a:lnTo>
                      <a:pt x="2" y="53"/>
                    </a:lnTo>
                    <a:lnTo>
                      <a:pt x="1" y="19"/>
                    </a:lnTo>
                    <a:lnTo>
                      <a:pt x="0" y="0"/>
                    </a:lnTo>
                    <a:lnTo>
                      <a:pt x="54" y="0"/>
                    </a:lnTo>
                  </a:path>
                </a:pathLst>
              </a:custGeom>
              <a:solidFill>
                <a:srgbClr val="FF0000"/>
              </a:solidFill>
              <a:ln w="12700" cap="rnd" cmpd="sng">
                <a:noFill/>
                <a:prstDash val="solid"/>
                <a:round/>
                <a:headEnd type="none" w="med" len="med"/>
                <a:tailEnd type="none" w="med" len="med"/>
              </a:ln>
            </p:spPr>
            <p:txBody>
              <a:bodyPr/>
              <a:lstStyle/>
              <a:p>
                <a:endParaRPr lang="en-GB"/>
              </a:p>
            </p:txBody>
          </p:sp>
        </p:grpSp>
      </p:grpSp>
      <p:graphicFrame>
        <p:nvGraphicFramePr>
          <p:cNvPr id="1026" name="Object 63">
            <a:hlinkClick r:id="" action="ppaction://ole?verb=0"/>
          </p:cNvPr>
          <p:cNvGraphicFramePr>
            <a:graphicFrameLocks/>
          </p:cNvGraphicFramePr>
          <p:nvPr/>
        </p:nvGraphicFramePr>
        <p:xfrm>
          <a:off x="7772400" y="4267200"/>
          <a:ext cx="1214438" cy="1006475"/>
        </p:xfrm>
        <a:graphic>
          <a:graphicData uri="http://schemas.openxmlformats.org/presentationml/2006/ole">
            <mc:AlternateContent xmlns:mc="http://schemas.openxmlformats.org/markup-compatibility/2006">
              <mc:Choice xmlns:v="urn:schemas-microsoft-com:vml" Requires="v">
                <p:oleObj spid="_x0000_s1026" name="Clip" r:id="rId4" imgW="1212840" imgH="1004760" progId="">
                  <p:embed/>
                </p:oleObj>
              </mc:Choice>
              <mc:Fallback>
                <p:oleObj name="Clip" r:id="rId4" imgW="1212840" imgH="1004760" progId="">
                  <p:embed/>
                  <p:pic>
                    <p:nvPicPr>
                      <p:cNvPr id="1026" name="Object 63">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4267200"/>
                        <a:ext cx="12144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76" name="Rectangle 64"/>
          <p:cNvSpPr>
            <a:spLocks noChangeArrowheads="1"/>
          </p:cNvSpPr>
          <p:nvPr/>
        </p:nvSpPr>
        <p:spPr bwMode="auto">
          <a:xfrm>
            <a:off x="495300" y="1638300"/>
            <a:ext cx="1214438" cy="333375"/>
          </a:xfrm>
          <a:prstGeom prst="rect">
            <a:avLst/>
          </a:prstGeom>
          <a:noFill/>
          <a:ln w="12700">
            <a:noFill/>
            <a:miter lim="800000"/>
            <a:headEnd/>
            <a:tailEnd/>
          </a:ln>
        </p:spPr>
        <p:txBody>
          <a:bodyPr lIns="90488" tIns="44450" rIns="90488" bIns="44450">
            <a:spAutoFit/>
          </a:bodyPr>
          <a:lstStyle/>
          <a:p>
            <a:pPr eaLnBrk="0" hangingPunct="0"/>
            <a:r>
              <a:rPr kumimoji="0" lang="en-GB" sz="1600" b="1">
                <a:solidFill>
                  <a:srgbClr val="000000"/>
                </a:solidFill>
              </a:rPr>
              <a:t>Stage 0</a:t>
            </a:r>
          </a:p>
        </p:txBody>
      </p:sp>
      <p:sp>
        <p:nvSpPr>
          <p:cNvPr id="1077" name="Rectangle 65"/>
          <p:cNvSpPr>
            <a:spLocks noChangeArrowheads="1"/>
          </p:cNvSpPr>
          <p:nvPr/>
        </p:nvSpPr>
        <p:spPr bwMode="auto">
          <a:xfrm>
            <a:off x="438150" y="1905000"/>
            <a:ext cx="1301750" cy="577850"/>
          </a:xfrm>
          <a:prstGeom prst="rect">
            <a:avLst/>
          </a:prstGeom>
          <a:noFill/>
          <a:ln w="12700">
            <a:noFill/>
            <a:miter lim="800000"/>
            <a:headEnd/>
            <a:tailEnd/>
          </a:ln>
        </p:spPr>
        <p:txBody>
          <a:bodyPr lIns="90488" tIns="44450" rIns="90488" bIns="44450">
            <a:spAutoFit/>
          </a:bodyPr>
          <a:lstStyle/>
          <a:p>
            <a:pPr eaLnBrk="0" hangingPunct="0"/>
            <a:r>
              <a:rPr kumimoji="0" lang="en-GB" sz="1600" b="1" i="1">
                <a:solidFill>
                  <a:srgbClr val="000000"/>
                </a:solidFill>
              </a:rPr>
              <a:t>Idea Evaluation</a:t>
            </a:r>
          </a:p>
        </p:txBody>
      </p:sp>
      <p:sp>
        <p:nvSpPr>
          <p:cNvPr id="1078" name="Line 66"/>
          <p:cNvSpPr>
            <a:spLocks noChangeShapeType="1"/>
          </p:cNvSpPr>
          <p:nvPr/>
        </p:nvSpPr>
        <p:spPr bwMode="auto">
          <a:xfrm>
            <a:off x="1966913" y="4151313"/>
            <a:ext cx="88900" cy="0"/>
          </a:xfrm>
          <a:prstGeom prst="line">
            <a:avLst/>
          </a:prstGeom>
          <a:noFill/>
          <a:ln w="12700">
            <a:solidFill>
              <a:schemeClr val="tx1"/>
            </a:solidFill>
            <a:round/>
            <a:headEnd/>
            <a:tailEnd/>
          </a:ln>
        </p:spPr>
        <p:txBody>
          <a:bodyPr wrap="none" anchor="ctr"/>
          <a:lstStyle/>
          <a:p>
            <a:endParaRPr lang="en-GB"/>
          </a:p>
        </p:txBody>
      </p:sp>
      <p:sp>
        <p:nvSpPr>
          <p:cNvPr id="1079" name="AutoShape 67"/>
          <p:cNvSpPr>
            <a:spLocks noChangeArrowheads="1"/>
          </p:cNvSpPr>
          <p:nvPr/>
        </p:nvSpPr>
        <p:spPr bwMode="auto">
          <a:xfrm>
            <a:off x="7224713" y="3976688"/>
            <a:ext cx="381000" cy="381000"/>
          </a:xfrm>
          <a:prstGeom prst="diamond">
            <a:avLst/>
          </a:prstGeom>
          <a:solidFill>
            <a:srgbClr val="800080"/>
          </a:solidFill>
          <a:ln w="12700">
            <a:solidFill>
              <a:schemeClr val="tx1"/>
            </a:solidFill>
            <a:miter lim="800000"/>
            <a:headEnd/>
            <a:tailEnd/>
          </a:ln>
        </p:spPr>
        <p:txBody>
          <a:bodyPr wrap="none" anchor="ctr"/>
          <a:lstStyle/>
          <a:p>
            <a:endParaRPr lang="en-GB"/>
          </a:p>
        </p:txBody>
      </p:sp>
      <p:sp>
        <p:nvSpPr>
          <p:cNvPr id="1080" name="Rectangle 68"/>
          <p:cNvSpPr>
            <a:spLocks noChangeArrowheads="1"/>
          </p:cNvSpPr>
          <p:nvPr/>
        </p:nvSpPr>
        <p:spPr bwMode="auto">
          <a:xfrm>
            <a:off x="7091363" y="4262438"/>
            <a:ext cx="993775" cy="301625"/>
          </a:xfrm>
          <a:prstGeom prst="rect">
            <a:avLst/>
          </a:prstGeom>
          <a:noFill/>
          <a:ln w="12700">
            <a:noFill/>
            <a:miter lim="800000"/>
            <a:headEnd/>
            <a:tailEnd/>
          </a:ln>
        </p:spPr>
        <p:txBody>
          <a:bodyPr lIns="90488" tIns="44450" rIns="90488" bIns="44450">
            <a:spAutoFit/>
          </a:bodyPr>
          <a:lstStyle/>
          <a:p>
            <a:pPr eaLnBrk="0" hangingPunct="0"/>
            <a:r>
              <a:rPr kumimoji="0" lang="en-GB" sz="1400" i="1">
                <a:solidFill>
                  <a:srgbClr val="000000"/>
                </a:solidFill>
              </a:rPr>
              <a:t>Gate 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ctrTitle"/>
          </p:nvPr>
        </p:nvSpPr>
        <p:spPr>
          <a:xfrm>
            <a:off x="827088" y="188913"/>
            <a:ext cx="7705725" cy="579437"/>
          </a:xfrm>
        </p:spPr>
        <p:txBody>
          <a:bodyPr>
            <a:normAutofit/>
          </a:bodyPr>
          <a:lstStyle/>
          <a:p>
            <a:pPr>
              <a:defRPr/>
            </a:pPr>
            <a:r>
              <a:rPr lang="en-GB" sz="3200" b="1" dirty="0">
                <a:effectLst>
                  <a:outerShdw blurRad="38100" dist="38100" dir="2700000" algn="tl">
                    <a:srgbClr val="C0C0C0"/>
                  </a:outerShdw>
                </a:effectLst>
              </a:rPr>
              <a:t>What things does industry consider?</a:t>
            </a:r>
          </a:p>
        </p:txBody>
      </p:sp>
      <p:sp>
        <p:nvSpPr>
          <p:cNvPr id="30723" name="Rectangle 3"/>
          <p:cNvSpPr>
            <a:spLocks noGrp="1" noChangeArrowheads="1"/>
          </p:cNvSpPr>
          <p:nvPr>
            <p:ph type="subTitle" idx="1"/>
          </p:nvPr>
        </p:nvSpPr>
        <p:spPr>
          <a:xfrm>
            <a:off x="0" y="908720"/>
            <a:ext cx="9143999" cy="5314950"/>
          </a:xfrm>
        </p:spPr>
        <p:txBody>
          <a:bodyPr>
            <a:noAutofit/>
          </a:bodyPr>
          <a:lstStyle/>
          <a:p>
            <a:pPr algn="l"/>
            <a:r>
              <a:rPr lang="en-GB" sz="2000" b="1" dirty="0"/>
              <a:t>Market Analysis</a:t>
            </a:r>
          </a:p>
          <a:p>
            <a:pPr lvl="1" algn="l"/>
            <a:r>
              <a:rPr lang="en-GB" sz="2000" dirty="0"/>
              <a:t>Customer need/benefit, Preliminary product/process description</a:t>
            </a:r>
          </a:p>
          <a:p>
            <a:pPr lvl="1" algn="l"/>
            <a:r>
              <a:rPr lang="en-GB" sz="2000" dirty="0"/>
              <a:t>Initial cost benefit analysis (sales/volume, existing product impact etc)</a:t>
            </a:r>
          </a:p>
          <a:p>
            <a:pPr lvl="1" algn="l"/>
            <a:r>
              <a:rPr lang="en-GB" sz="2000" dirty="0"/>
              <a:t>Competitor position/response</a:t>
            </a:r>
          </a:p>
          <a:p>
            <a:pPr lvl="1" algn="l"/>
            <a:endParaRPr lang="en-GB" sz="2000" dirty="0"/>
          </a:p>
          <a:p>
            <a:pPr algn="l"/>
            <a:r>
              <a:rPr lang="en-GB" sz="2000" b="1" dirty="0"/>
              <a:t>Technical Analysis</a:t>
            </a:r>
          </a:p>
          <a:p>
            <a:pPr lvl="1" algn="l"/>
            <a:r>
              <a:rPr lang="en-GB" sz="2000" dirty="0"/>
              <a:t>Preliminary product/process specification, Technical feasibility &amp; risk analysis</a:t>
            </a:r>
          </a:p>
          <a:p>
            <a:pPr lvl="1" algn="l"/>
            <a:r>
              <a:rPr lang="en-GB" sz="2000" dirty="0"/>
              <a:t>Patent issues, Alternative technologies/options (JV, licensing etc.)</a:t>
            </a:r>
          </a:p>
          <a:p>
            <a:pPr lvl="1" algn="l"/>
            <a:r>
              <a:rPr lang="en-GB" sz="2000" dirty="0"/>
              <a:t>HS&amp;E assessment</a:t>
            </a:r>
          </a:p>
          <a:p>
            <a:pPr lvl="1" algn="l"/>
            <a:endParaRPr lang="en-GB" sz="2000" dirty="0"/>
          </a:p>
          <a:p>
            <a:pPr algn="l"/>
            <a:r>
              <a:rPr lang="en-GB" sz="2000" b="1" dirty="0"/>
              <a:t>Manufacturing Analysis</a:t>
            </a:r>
          </a:p>
          <a:p>
            <a:pPr lvl="1" algn="l"/>
            <a:r>
              <a:rPr lang="en-GB" sz="2000" dirty="0"/>
              <a:t>Potential manufacturing location(s), Compatibility with existing processes</a:t>
            </a:r>
          </a:p>
          <a:p>
            <a:pPr lvl="1" algn="l"/>
            <a:r>
              <a:rPr lang="en-GB" sz="2000" dirty="0"/>
              <a:t>Impact on existing capacity, Logistics (Raw Material -&gt; customer delivery)</a:t>
            </a:r>
          </a:p>
          <a:p>
            <a:pPr lvl="1" algn="l"/>
            <a:endParaRPr lang="en-GB" sz="2000" dirty="0"/>
          </a:p>
          <a:p>
            <a:pPr algn="l"/>
            <a:r>
              <a:rPr lang="en-GB" sz="2000" b="1" dirty="0"/>
              <a:t>Financial Analysis</a:t>
            </a:r>
          </a:p>
          <a:p>
            <a:pPr lvl="1" algn="l"/>
            <a:r>
              <a:rPr lang="en-GB" sz="2000" dirty="0"/>
              <a:t>Development Costs, Capital Costs</a:t>
            </a:r>
          </a:p>
          <a:p>
            <a:pPr lvl="1" algn="l"/>
            <a:r>
              <a:rPr lang="en-GB" sz="2000" dirty="0"/>
              <a:t>Product/Process costs, Cost of manufacture, Average price/profit/return on sales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a:xfrm>
            <a:off x="1259632" y="188640"/>
            <a:ext cx="6049962" cy="579438"/>
          </a:xfrm>
        </p:spPr>
        <p:txBody>
          <a:bodyPr/>
          <a:lstStyle/>
          <a:p>
            <a:pPr>
              <a:defRPr/>
            </a:pPr>
            <a:r>
              <a:rPr lang="en-GB" sz="3200" b="1" dirty="0">
                <a:effectLst>
                  <a:outerShdw blurRad="38100" dist="38100" dir="2700000" algn="tl">
                    <a:srgbClr val="C0C0C0"/>
                  </a:outerShdw>
                </a:effectLst>
              </a:rPr>
              <a:t>Some Project Tools</a:t>
            </a:r>
          </a:p>
        </p:txBody>
      </p:sp>
      <p:sp>
        <p:nvSpPr>
          <p:cNvPr id="31747" name="Rectangle 3"/>
          <p:cNvSpPr>
            <a:spLocks noGrp="1" noChangeArrowheads="1"/>
          </p:cNvSpPr>
          <p:nvPr>
            <p:ph type="subTitle" idx="1"/>
          </p:nvPr>
        </p:nvSpPr>
        <p:spPr>
          <a:xfrm>
            <a:off x="827584" y="1340768"/>
            <a:ext cx="7704137" cy="4895850"/>
          </a:xfrm>
        </p:spPr>
        <p:txBody>
          <a:bodyPr>
            <a:normAutofit/>
          </a:bodyPr>
          <a:lstStyle/>
          <a:p>
            <a:pPr algn="l"/>
            <a:r>
              <a:rPr lang="en-GB" sz="2000" dirty="0"/>
              <a:t>Work Breakdown Structures</a:t>
            </a:r>
          </a:p>
          <a:p>
            <a:pPr algn="l"/>
            <a:endParaRPr lang="en-GB" sz="2000" dirty="0"/>
          </a:p>
          <a:p>
            <a:pPr algn="l"/>
            <a:r>
              <a:rPr lang="en-GB" sz="2000" dirty="0"/>
              <a:t>Gantt Charts</a:t>
            </a:r>
          </a:p>
          <a:p>
            <a:pPr algn="l"/>
            <a:endParaRPr lang="en-GB" sz="2000" dirty="0"/>
          </a:p>
          <a:p>
            <a:pPr algn="l"/>
            <a:r>
              <a:rPr lang="en-GB" sz="2000" dirty="0"/>
              <a:t>Critical Path Analysis (PERT Charts)</a:t>
            </a:r>
          </a:p>
          <a:p>
            <a:pPr algn="l"/>
            <a:endParaRPr lang="en-GB" sz="2000" dirty="0"/>
          </a:p>
          <a:p>
            <a:pPr algn="l"/>
            <a:r>
              <a:rPr lang="en-GB" sz="2000" dirty="0"/>
              <a:t>Contingency Planning</a:t>
            </a:r>
          </a:p>
          <a:p>
            <a:pPr algn="l"/>
            <a:endParaRPr lang="en-GB" sz="2000" dirty="0"/>
          </a:p>
          <a:p>
            <a:pPr algn="l"/>
            <a:r>
              <a:rPr lang="en-GB" sz="2000" dirty="0"/>
              <a:t>Failure Mode Effects Analysis</a:t>
            </a:r>
          </a:p>
          <a:p>
            <a:pPr algn="l"/>
            <a:endParaRPr lang="en-GB" sz="2000" dirty="0"/>
          </a:p>
          <a:p>
            <a:pPr algn="l"/>
            <a:r>
              <a:rPr lang="en-GB" sz="2000" dirty="0"/>
              <a:t>Pareto Charts</a:t>
            </a:r>
          </a:p>
          <a:p>
            <a:pPr algn="l"/>
            <a:endParaRPr lang="en-GB" sz="2000" dirty="0"/>
          </a:p>
          <a:p>
            <a:pPr algn="l"/>
            <a:r>
              <a:rPr lang="en-GB" sz="2000"/>
              <a:t>(ChatGPT?)</a:t>
            </a:r>
            <a:endParaRPr lang="en-GB" sz="2000" dirty="0"/>
          </a:p>
          <a:p>
            <a:pPr algn="l"/>
            <a:endParaRPr lang="en-GB"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a:xfrm>
            <a:off x="1187450" y="260350"/>
            <a:ext cx="6192838" cy="579438"/>
          </a:xfrm>
        </p:spPr>
        <p:txBody>
          <a:bodyPr>
            <a:normAutofit/>
          </a:bodyPr>
          <a:lstStyle/>
          <a:p>
            <a:pPr>
              <a:defRPr/>
            </a:pPr>
            <a:r>
              <a:rPr lang="en-GB" sz="3200" b="1" dirty="0">
                <a:effectLst>
                  <a:outerShdw blurRad="38100" dist="38100" dir="2700000" algn="tl">
                    <a:srgbClr val="C0C0C0"/>
                  </a:outerShdw>
                </a:effectLst>
              </a:rPr>
              <a:t>Work Breakdown Structure</a:t>
            </a:r>
          </a:p>
        </p:txBody>
      </p:sp>
      <p:sp>
        <p:nvSpPr>
          <p:cNvPr id="32771" name="Rectangle 3"/>
          <p:cNvSpPr>
            <a:spLocks noGrp="1" noChangeArrowheads="1"/>
          </p:cNvSpPr>
          <p:nvPr>
            <p:ph type="subTitle" idx="1"/>
          </p:nvPr>
        </p:nvSpPr>
        <p:spPr>
          <a:xfrm>
            <a:off x="827584" y="1340768"/>
            <a:ext cx="7340600" cy="4876800"/>
          </a:xfrm>
        </p:spPr>
        <p:txBody>
          <a:bodyPr>
            <a:normAutofit/>
          </a:bodyPr>
          <a:lstStyle/>
          <a:p>
            <a:pPr algn="l"/>
            <a:r>
              <a:rPr lang="en-GB" sz="2000" dirty="0"/>
              <a:t>Consists of….</a:t>
            </a:r>
          </a:p>
          <a:p>
            <a:pPr algn="l"/>
            <a:endParaRPr lang="en-GB" sz="2000" dirty="0"/>
          </a:p>
          <a:p>
            <a:pPr algn="l">
              <a:buFontTx/>
              <a:buNone/>
            </a:pPr>
            <a:r>
              <a:rPr lang="en-GB" sz="2000" dirty="0"/>
              <a:t>		</a:t>
            </a:r>
            <a:r>
              <a:rPr lang="en-GB" sz="2000" i="1" dirty="0"/>
              <a:t>One</a:t>
            </a:r>
            <a:r>
              <a:rPr lang="en-GB" sz="2000" dirty="0"/>
              <a:t> high-level Objective</a:t>
            </a:r>
          </a:p>
          <a:p>
            <a:pPr algn="l"/>
            <a:endParaRPr lang="en-GB" sz="2000" dirty="0"/>
          </a:p>
          <a:p>
            <a:pPr algn="l">
              <a:buFontTx/>
              <a:buNone/>
            </a:pPr>
            <a:r>
              <a:rPr lang="en-GB" sz="2000" dirty="0"/>
              <a:t>			</a:t>
            </a:r>
            <a:r>
              <a:rPr lang="en-GB" sz="2000" i="1" dirty="0"/>
              <a:t>Some</a:t>
            </a:r>
            <a:r>
              <a:rPr lang="en-GB" sz="2000" dirty="0"/>
              <a:t> Work Packages</a:t>
            </a:r>
          </a:p>
          <a:p>
            <a:pPr algn="l"/>
            <a:endParaRPr lang="en-GB" sz="2000" dirty="0"/>
          </a:p>
          <a:p>
            <a:pPr algn="l">
              <a:buFontTx/>
              <a:buNone/>
            </a:pPr>
            <a:r>
              <a:rPr lang="en-GB" sz="2000" dirty="0"/>
              <a:t>				</a:t>
            </a:r>
            <a:r>
              <a:rPr lang="en-GB" sz="2000" i="1" dirty="0"/>
              <a:t>Lots</a:t>
            </a:r>
            <a:r>
              <a:rPr lang="en-GB" sz="2000" dirty="0"/>
              <a:t> of Tasks</a:t>
            </a:r>
          </a:p>
          <a:p>
            <a:pPr algn="l"/>
            <a:endParaRPr lang="en-GB"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Line 2"/>
          <p:cNvSpPr>
            <a:spLocks noChangeShapeType="1"/>
          </p:cNvSpPr>
          <p:nvPr/>
        </p:nvSpPr>
        <p:spPr bwMode="auto">
          <a:xfrm>
            <a:off x="457200" y="3276600"/>
            <a:ext cx="7239000" cy="0"/>
          </a:xfrm>
          <a:prstGeom prst="line">
            <a:avLst/>
          </a:prstGeom>
          <a:noFill/>
          <a:ln w="57150">
            <a:solidFill>
              <a:schemeClr val="tx1"/>
            </a:solidFill>
            <a:round/>
            <a:headEnd/>
            <a:tailEnd type="triangle" w="med" len="med"/>
          </a:ln>
        </p:spPr>
        <p:txBody>
          <a:bodyPr wrap="none" anchor="ctr"/>
          <a:lstStyle/>
          <a:p>
            <a:endParaRPr lang="en-GB"/>
          </a:p>
        </p:txBody>
      </p:sp>
      <p:sp>
        <p:nvSpPr>
          <p:cNvPr id="33795" name="Text Box 3"/>
          <p:cNvSpPr txBox="1">
            <a:spLocks noChangeArrowheads="1"/>
          </p:cNvSpPr>
          <p:nvPr/>
        </p:nvSpPr>
        <p:spPr bwMode="auto">
          <a:xfrm>
            <a:off x="7756525" y="3079750"/>
            <a:ext cx="1276350" cy="366713"/>
          </a:xfrm>
          <a:prstGeom prst="rect">
            <a:avLst/>
          </a:prstGeom>
          <a:noFill/>
          <a:ln w="9525">
            <a:noFill/>
            <a:miter lim="800000"/>
            <a:headEnd/>
            <a:tailEnd/>
          </a:ln>
        </p:spPr>
        <p:txBody>
          <a:bodyPr wrap="none">
            <a:spAutoFit/>
          </a:bodyPr>
          <a:lstStyle/>
          <a:p>
            <a:pPr eaLnBrk="0" hangingPunct="0"/>
            <a:r>
              <a:rPr kumimoji="0" lang="en-GB" b="1">
                <a:latin typeface="Tahoma" pitchFamily="34" charset="0"/>
              </a:rPr>
              <a:t>Objective</a:t>
            </a:r>
          </a:p>
        </p:txBody>
      </p:sp>
      <p:sp>
        <p:nvSpPr>
          <p:cNvPr id="33796" name="Line 4"/>
          <p:cNvSpPr>
            <a:spLocks noChangeShapeType="1"/>
          </p:cNvSpPr>
          <p:nvPr/>
        </p:nvSpPr>
        <p:spPr bwMode="auto">
          <a:xfrm>
            <a:off x="5029200" y="685800"/>
            <a:ext cx="1905000" cy="2590800"/>
          </a:xfrm>
          <a:prstGeom prst="line">
            <a:avLst/>
          </a:prstGeom>
          <a:noFill/>
          <a:ln w="38100">
            <a:solidFill>
              <a:schemeClr val="tx1"/>
            </a:solidFill>
            <a:round/>
            <a:headEnd/>
            <a:tailEnd/>
          </a:ln>
        </p:spPr>
        <p:txBody>
          <a:bodyPr wrap="none" anchor="ctr"/>
          <a:lstStyle/>
          <a:p>
            <a:endParaRPr lang="en-GB"/>
          </a:p>
        </p:txBody>
      </p:sp>
      <p:sp>
        <p:nvSpPr>
          <p:cNvPr id="33797" name="Line 5"/>
          <p:cNvSpPr>
            <a:spLocks noChangeShapeType="1"/>
          </p:cNvSpPr>
          <p:nvPr/>
        </p:nvSpPr>
        <p:spPr bwMode="auto">
          <a:xfrm flipV="1">
            <a:off x="4191000" y="3276600"/>
            <a:ext cx="1905000" cy="2590800"/>
          </a:xfrm>
          <a:prstGeom prst="line">
            <a:avLst/>
          </a:prstGeom>
          <a:noFill/>
          <a:ln w="38100">
            <a:solidFill>
              <a:schemeClr val="tx1"/>
            </a:solidFill>
            <a:round/>
            <a:headEnd/>
            <a:tailEnd/>
          </a:ln>
        </p:spPr>
        <p:txBody>
          <a:bodyPr wrap="none" anchor="ctr"/>
          <a:lstStyle/>
          <a:p>
            <a:endParaRPr lang="en-GB"/>
          </a:p>
        </p:txBody>
      </p:sp>
      <p:sp>
        <p:nvSpPr>
          <p:cNvPr id="33798" name="Line 6"/>
          <p:cNvSpPr>
            <a:spLocks noChangeShapeType="1"/>
          </p:cNvSpPr>
          <p:nvPr/>
        </p:nvSpPr>
        <p:spPr bwMode="auto">
          <a:xfrm>
            <a:off x="3352800" y="685800"/>
            <a:ext cx="1905000" cy="2590800"/>
          </a:xfrm>
          <a:prstGeom prst="line">
            <a:avLst/>
          </a:prstGeom>
          <a:noFill/>
          <a:ln w="38100">
            <a:solidFill>
              <a:schemeClr val="tx1"/>
            </a:solidFill>
            <a:round/>
            <a:headEnd/>
            <a:tailEnd/>
          </a:ln>
        </p:spPr>
        <p:txBody>
          <a:bodyPr wrap="none" anchor="ctr"/>
          <a:lstStyle/>
          <a:p>
            <a:endParaRPr lang="en-GB"/>
          </a:p>
        </p:txBody>
      </p:sp>
      <p:sp>
        <p:nvSpPr>
          <p:cNvPr id="33799" name="Line 7"/>
          <p:cNvSpPr>
            <a:spLocks noChangeShapeType="1"/>
          </p:cNvSpPr>
          <p:nvPr/>
        </p:nvSpPr>
        <p:spPr bwMode="auto">
          <a:xfrm flipV="1">
            <a:off x="2514600" y="3276600"/>
            <a:ext cx="1905000" cy="2590800"/>
          </a:xfrm>
          <a:prstGeom prst="line">
            <a:avLst/>
          </a:prstGeom>
          <a:noFill/>
          <a:ln w="38100">
            <a:solidFill>
              <a:schemeClr val="tx1"/>
            </a:solidFill>
            <a:round/>
            <a:headEnd/>
            <a:tailEnd/>
          </a:ln>
        </p:spPr>
        <p:txBody>
          <a:bodyPr wrap="none" anchor="ctr"/>
          <a:lstStyle/>
          <a:p>
            <a:endParaRPr lang="en-GB"/>
          </a:p>
        </p:txBody>
      </p:sp>
      <p:sp>
        <p:nvSpPr>
          <p:cNvPr id="33800" name="Line 8"/>
          <p:cNvSpPr>
            <a:spLocks noChangeShapeType="1"/>
          </p:cNvSpPr>
          <p:nvPr/>
        </p:nvSpPr>
        <p:spPr bwMode="auto">
          <a:xfrm>
            <a:off x="1676400" y="685800"/>
            <a:ext cx="1905000" cy="2590800"/>
          </a:xfrm>
          <a:prstGeom prst="line">
            <a:avLst/>
          </a:prstGeom>
          <a:noFill/>
          <a:ln w="38100">
            <a:solidFill>
              <a:schemeClr val="tx1"/>
            </a:solidFill>
            <a:round/>
            <a:headEnd/>
            <a:tailEnd/>
          </a:ln>
        </p:spPr>
        <p:txBody>
          <a:bodyPr wrap="none" anchor="ctr"/>
          <a:lstStyle/>
          <a:p>
            <a:endParaRPr lang="en-GB"/>
          </a:p>
        </p:txBody>
      </p:sp>
      <p:sp>
        <p:nvSpPr>
          <p:cNvPr id="33801" name="Line 9"/>
          <p:cNvSpPr>
            <a:spLocks noChangeShapeType="1"/>
          </p:cNvSpPr>
          <p:nvPr/>
        </p:nvSpPr>
        <p:spPr bwMode="auto">
          <a:xfrm flipV="1">
            <a:off x="838200" y="3276600"/>
            <a:ext cx="1905000" cy="2590800"/>
          </a:xfrm>
          <a:prstGeom prst="line">
            <a:avLst/>
          </a:prstGeom>
          <a:noFill/>
          <a:ln w="38100">
            <a:solidFill>
              <a:schemeClr val="tx1"/>
            </a:solidFill>
            <a:round/>
            <a:headEnd/>
            <a:tailEnd/>
          </a:ln>
        </p:spPr>
        <p:txBody>
          <a:bodyPr wrap="none" anchor="ctr"/>
          <a:lstStyle/>
          <a:p>
            <a:endParaRPr lang="en-GB"/>
          </a:p>
        </p:txBody>
      </p:sp>
      <p:sp>
        <p:nvSpPr>
          <p:cNvPr id="33802" name="Text Box 10"/>
          <p:cNvSpPr txBox="1">
            <a:spLocks noChangeArrowheads="1"/>
          </p:cNvSpPr>
          <p:nvPr/>
        </p:nvSpPr>
        <p:spPr bwMode="auto">
          <a:xfrm>
            <a:off x="3779838" y="5876925"/>
            <a:ext cx="1827212" cy="366713"/>
          </a:xfrm>
          <a:prstGeom prst="rect">
            <a:avLst/>
          </a:prstGeom>
          <a:noFill/>
          <a:ln w="9525">
            <a:noFill/>
            <a:miter lim="800000"/>
            <a:headEnd/>
            <a:tailEnd/>
          </a:ln>
        </p:spPr>
        <p:txBody>
          <a:bodyPr wrap="none">
            <a:spAutoFit/>
          </a:bodyPr>
          <a:lstStyle/>
          <a:p>
            <a:pPr eaLnBrk="0" hangingPunct="0"/>
            <a:r>
              <a:rPr kumimoji="0" lang="en-GB" b="1">
                <a:latin typeface="Tahoma" pitchFamily="34" charset="0"/>
              </a:rPr>
              <a:t>Work Package</a:t>
            </a:r>
          </a:p>
        </p:txBody>
      </p:sp>
      <p:sp>
        <p:nvSpPr>
          <p:cNvPr id="33803" name="Text Box 11"/>
          <p:cNvSpPr txBox="1">
            <a:spLocks noChangeArrowheads="1"/>
          </p:cNvSpPr>
          <p:nvPr/>
        </p:nvSpPr>
        <p:spPr bwMode="auto">
          <a:xfrm>
            <a:off x="179388" y="5876925"/>
            <a:ext cx="1827212" cy="366713"/>
          </a:xfrm>
          <a:prstGeom prst="rect">
            <a:avLst/>
          </a:prstGeom>
          <a:noFill/>
          <a:ln w="9525">
            <a:noFill/>
            <a:miter lim="800000"/>
            <a:headEnd/>
            <a:tailEnd/>
          </a:ln>
        </p:spPr>
        <p:txBody>
          <a:bodyPr wrap="none">
            <a:spAutoFit/>
          </a:bodyPr>
          <a:lstStyle/>
          <a:p>
            <a:pPr eaLnBrk="0" hangingPunct="0"/>
            <a:r>
              <a:rPr kumimoji="0" lang="en-GB" b="1">
                <a:latin typeface="Tahoma" pitchFamily="34" charset="0"/>
              </a:rPr>
              <a:t>Work Package</a:t>
            </a:r>
          </a:p>
        </p:txBody>
      </p:sp>
      <p:sp>
        <p:nvSpPr>
          <p:cNvPr id="33804" name="Text Box 12"/>
          <p:cNvSpPr txBox="1">
            <a:spLocks noChangeArrowheads="1"/>
          </p:cNvSpPr>
          <p:nvPr/>
        </p:nvSpPr>
        <p:spPr bwMode="auto">
          <a:xfrm>
            <a:off x="1908175" y="5876925"/>
            <a:ext cx="1827213" cy="366713"/>
          </a:xfrm>
          <a:prstGeom prst="rect">
            <a:avLst/>
          </a:prstGeom>
          <a:noFill/>
          <a:ln w="9525">
            <a:noFill/>
            <a:miter lim="800000"/>
            <a:headEnd/>
            <a:tailEnd/>
          </a:ln>
        </p:spPr>
        <p:txBody>
          <a:bodyPr wrap="none">
            <a:spAutoFit/>
          </a:bodyPr>
          <a:lstStyle/>
          <a:p>
            <a:pPr eaLnBrk="0" hangingPunct="0"/>
            <a:r>
              <a:rPr kumimoji="0" lang="en-GB" b="1">
                <a:latin typeface="Tahoma" pitchFamily="34" charset="0"/>
              </a:rPr>
              <a:t>Work Package</a:t>
            </a:r>
          </a:p>
        </p:txBody>
      </p:sp>
      <p:sp>
        <p:nvSpPr>
          <p:cNvPr id="33805" name="Text Box 13"/>
          <p:cNvSpPr txBox="1">
            <a:spLocks noChangeArrowheads="1"/>
          </p:cNvSpPr>
          <p:nvPr/>
        </p:nvSpPr>
        <p:spPr bwMode="auto">
          <a:xfrm>
            <a:off x="4427538" y="333375"/>
            <a:ext cx="1827212" cy="366713"/>
          </a:xfrm>
          <a:prstGeom prst="rect">
            <a:avLst/>
          </a:prstGeom>
          <a:noFill/>
          <a:ln w="9525">
            <a:noFill/>
            <a:miter lim="800000"/>
            <a:headEnd/>
            <a:tailEnd/>
          </a:ln>
        </p:spPr>
        <p:txBody>
          <a:bodyPr wrap="none">
            <a:spAutoFit/>
          </a:bodyPr>
          <a:lstStyle/>
          <a:p>
            <a:pPr eaLnBrk="0" hangingPunct="0"/>
            <a:r>
              <a:rPr kumimoji="0" lang="en-GB" b="1">
                <a:latin typeface="Tahoma" pitchFamily="34" charset="0"/>
              </a:rPr>
              <a:t>Work Package</a:t>
            </a:r>
          </a:p>
        </p:txBody>
      </p:sp>
      <p:sp>
        <p:nvSpPr>
          <p:cNvPr id="33806" name="Text Box 14"/>
          <p:cNvSpPr txBox="1">
            <a:spLocks noChangeArrowheads="1"/>
          </p:cNvSpPr>
          <p:nvPr/>
        </p:nvSpPr>
        <p:spPr bwMode="auto">
          <a:xfrm>
            <a:off x="755650" y="333375"/>
            <a:ext cx="1827213" cy="366713"/>
          </a:xfrm>
          <a:prstGeom prst="rect">
            <a:avLst/>
          </a:prstGeom>
          <a:noFill/>
          <a:ln w="9525">
            <a:noFill/>
            <a:miter lim="800000"/>
            <a:headEnd/>
            <a:tailEnd/>
          </a:ln>
        </p:spPr>
        <p:txBody>
          <a:bodyPr wrap="none">
            <a:spAutoFit/>
          </a:bodyPr>
          <a:lstStyle/>
          <a:p>
            <a:pPr eaLnBrk="0" hangingPunct="0"/>
            <a:r>
              <a:rPr kumimoji="0" lang="en-GB" b="1">
                <a:latin typeface="Tahoma" pitchFamily="34" charset="0"/>
              </a:rPr>
              <a:t>Work Package</a:t>
            </a:r>
          </a:p>
        </p:txBody>
      </p:sp>
      <p:sp>
        <p:nvSpPr>
          <p:cNvPr id="33807" name="Text Box 15"/>
          <p:cNvSpPr txBox="1">
            <a:spLocks noChangeArrowheads="1"/>
          </p:cNvSpPr>
          <p:nvPr/>
        </p:nvSpPr>
        <p:spPr bwMode="auto">
          <a:xfrm>
            <a:off x="2627313" y="333375"/>
            <a:ext cx="1827212" cy="366713"/>
          </a:xfrm>
          <a:prstGeom prst="rect">
            <a:avLst/>
          </a:prstGeom>
          <a:noFill/>
          <a:ln w="9525">
            <a:noFill/>
            <a:miter lim="800000"/>
            <a:headEnd/>
            <a:tailEnd/>
          </a:ln>
        </p:spPr>
        <p:txBody>
          <a:bodyPr wrap="none">
            <a:spAutoFit/>
          </a:bodyPr>
          <a:lstStyle/>
          <a:p>
            <a:pPr eaLnBrk="0" hangingPunct="0"/>
            <a:r>
              <a:rPr kumimoji="0" lang="en-GB" b="1" dirty="0">
                <a:latin typeface="Tahoma" pitchFamily="34" charset="0"/>
              </a:rPr>
              <a:t>Work Package</a:t>
            </a:r>
          </a:p>
        </p:txBody>
      </p:sp>
      <p:sp>
        <p:nvSpPr>
          <p:cNvPr id="33808" name="Text Box 16"/>
          <p:cNvSpPr txBox="1">
            <a:spLocks noChangeArrowheads="1"/>
          </p:cNvSpPr>
          <p:nvPr/>
        </p:nvSpPr>
        <p:spPr bwMode="auto">
          <a:xfrm>
            <a:off x="1206500" y="922338"/>
            <a:ext cx="755650" cy="366712"/>
          </a:xfrm>
          <a:prstGeom prst="rect">
            <a:avLst/>
          </a:prstGeom>
          <a:noFill/>
          <a:ln w="9525">
            <a:noFill/>
            <a:miter lim="800000"/>
            <a:headEnd/>
            <a:tailEnd/>
          </a:ln>
        </p:spPr>
        <p:txBody>
          <a:bodyPr wrap="none">
            <a:spAutoFit/>
          </a:bodyPr>
          <a:lstStyle/>
          <a:p>
            <a:pPr eaLnBrk="0" hangingPunct="0"/>
            <a:r>
              <a:rPr kumimoji="0" lang="en-GB">
                <a:latin typeface="Tahoma" pitchFamily="34" charset="0"/>
              </a:rPr>
              <a:t>Tasks</a:t>
            </a:r>
          </a:p>
        </p:txBody>
      </p:sp>
      <p:sp>
        <p:nvSpPr>
          <p:cNvPr id="33809" name="Text Box 17"/>
          <p:cNvSpPr txBox="1">
            <a:spLocks noChangeArrowheads="1"/>
          </p:cNvSpPr>
          <p:nvPr/>
        </p:nvSpPr>
        <p:spPr bwMode="auto">
          <a:xfrm>
            <a:off x="3759200" y="5253038"/>
            <a:ext cx="755650" cy="366712"/>
          </a:xfrm>
          <a:prstGeom prst="rect">
            <a:avLst/>
          </a:prstGeom>
          <a:noFill/>
          <a:ln w="9525">
            <a:noFill/>
            <a:miter lim="800000"/>
            <a:headEnd/>
            <a:tailEnd/>
          </a:ln>
        </p:spPr>
        <p:txBody>
          <a:bodyPr wrap="none">
            <a:spAutoFit/>
          </a:bodyPr>
          <a:lstStyle/>
          <a:p>
            <a:pPr eaLnBrk="0" hangingPunct="0"/>
            <a:r>
              <a:rPr kumimoji="0" lang="en-GB">
                <a:latin typeface="Tahoma" pitchFamily="34" charset="0"/>
              </a:rPr>
              <a:t>Tasks</a:t>
            </a:r>
          </a:p>
        </p:txBody>
      </p:sp>
      <p:sp>
        <p:nvSpPr>
          <p:cNvPr id="33810" name="Text Box 18"/>
          <p:cNvSpPr txBox="1">
            <a:spLocks noChangeArrowheads="1"/>
          </p:cNvSpPr>
          <p:nvPr/>
        </p:nvSpPr>
        <p:spPr bwMode="auto">
          <a:xfrm>
            <a:off x="2082800" y="5253038"/>
            <a:ext cx="755650" cy="366712"/>
          </a:xfrm>
          <a:prstGeom prst="rect">
            <a:avLst/>
          </a:prstGeom>
          <a:noFill/>
          <a:ln w="9525">
            <a:noFill/>
            <a:miter lim="800000"/>
            <a:headEnd/>
            <a:tailEnd/>
          </a:ln>
        </p:spPr>
        <p:txBody>
          <a:bodyPr wrap="none">
            <a:spAutoFit/>
          </a:bodyPr>
          <a:lstStyle/>
          <a:p>
            <a:pPr eaLnBrk="0" hangingPunct="0"/>
            <a:r>
              <a:rPr kumimoji="0" lang="en-GB">
                <a:latin typeface="Tahoma" pitchFamily="34" charset="0"/>
              </a:rPr>
              <a:t>Tasks</a:t>
            </a:r>
          </a:p>
        </p:txBody>
      </p:sp>
      <p:sp>
        <p:nvSpPr>
          <p:cNvPr id="33811" name="Text Box 19"/>
          <p:cNvSpPr txBox="1">
            <a:spLocks noChangeArrowheads="1"/>
          </p:cNvSpPr>
          <p:nvPr/>
        </p:nvSpPr>
        <p:spPr bwMode="auto">
          <a:xfrm>
            <a:off x="406400" y="5253038"/>
            <a:ext cx="755650" cy="366712"/>
          </a:xfrm>
          <a:prstGeom prst="rect">
            <a:avLst/>
          </a:prstGeom>
          <a:noFill/>
          <a:ln w="9525">
            <a:noFill/>
            <a:miter lim="800000"/>
            <a:headEnd/>
            <a:tailEnd/>
          </a:ln>
        </p:spPr>
        <p:txBody>
          <a:bodyPr wrap="none">
            <a:spAutoFit/>
          </a:bodyPr>
          <a:lstStyle/>
          <a:p>
            <a:pPr eaLnBrk="0" hangingPunct="0"/>
            <a:r>
              <a:rPr kumimoji="0" lang="en-GB">
                <a:latin typeface="Tahoma" pitchFamily="34" charset="0"/>
              </a:rPr>
              <a:t>Tasks</a:t>
            </a:r>
          </a:p>
        </p:txBody>
      </p:sp>
      <p:sp>
        <p:nvSpPr>
          <p:cNvPr id="33812" name="Text Box 20"/>
          <p:cNvSpPr txBox="1">
            <a:spLocks noChangeArrowheads="1"/>
          </p:cNvSpPr>
          <p:nvPr/>
        </p:nvSpPr>
        <p:spPr bwMode="auto">
          <a:xfrm>
            <a:off x="4635500" y="922338"/>
            <a:ext cx="755650" cy="366712"/>
          </a:xfrm>
          <a:prstGeom prst="rect">
            <a:avLst/>
          </a:prstGeom>
          <a:noFill/>
          <a:ln w="9525">
            <a:noFill/>
            <a:miter lim="800000"/>
            <a:headEnd/>
            <a:tailEnd/>
          </a:ln>
        </p:spPr>
        <p:txBody>
          <a:bodyPr wrap="none">
            <a:spAutoFit/>
          </a:bodyPr>
          <a:lstStyle/>
          <a:p>
            <a:pPr eaLnBrk="0" hangingPunct="0"/>
            <a:r>
              <a:rPr kumimoji="0" lang="en-GB">
                <a:latin typeface="Tahoma" pitchFamily="34" charset="0"/>
              </a:rPr>
              <a:t>Tasks</a:t>
            </a:r>
          </a:p>
        </p:txBody>
      </p:sp>
      <p:sp>
        <p:nvSpPr>
          <p:cNvPr id="33813" name="Text Box 21"/>
          <p:cNvSpPr txBox="1">
            <a:spLocks noChangeArrowheads="1"/>
          </p:cNvSpPr>
          <p:nvPr/>
        </p:nvSpPr>
        <p:spPr bwMode="auto">
          <a:xfrm>
            <a:off x="2959100" y="922338"/>
            <a:ext cx="755650" cy="366712"/>
          </a:xfrm>
          <a:prstGeom prst="rect">
            <a:avLst/>
          </a:prstGeom>
          <a:noFill/>
          <a:ln w="9525">
            <a:noFill/>
            <a:miter lim="800000"/>
            <a:headEnd/>
            <a:tailEnd/>
          </a:ln>
        </p:spPr>
        <p:txBody>
          <a:bodyPr wrap="none">
            <a:spAutoFit/>
          </a:bodyPr>
          <a:lstStyle/>
          <a:p>
            <a:pPr eaLnBrk="0" hangingPunct="0"/>
            <a:r>
              <a:rPr kumimoji="0" lang="en-GB">
                <a:latin typeface="Tahoma" pitchFamily="34" charset="0"/>
              </a:rPr>
              <a:t>Tasks</a:t>
            </a:r>
          </a:p>
        </p:txBody>
      </p:sp>
      <p:sp>
        <p:nvSpPr>
          <p:cNvPr id="99350" name="Text Box 22"/>
          <p:cNvSpPr txBox="1">
            <a:spLocks noChangeArrowheads="1"/>
          </p:cNvSpPr>
          <p:nvPr/>
        </p:nvSpPr>
        <p:spPr bwMode="auto">
          <a:xfrm>
            <a:off x="7096125" y="5353050"/>
            <a:ext cx="1485900" cy="915988"/>
          </a:xfrm>
          <a:prstGeom prst="rect">
            <a:avLst/>
          </a:prstGeom>
          <a:noFill/>
          <a:ln w="12700">
            <a:noFill/>
            <a:miter lim="800000"/>
            <a:headEnd/>
            <a:tailEnd/>
          </a:ln>
          <a:effectLst/>
        </p:spPr>
        <p:txBody>
          <a:bodyPr wrap="none">
            <a:spAutoFit/>
          </a:bodyPr>
          <a:lstStyle/>
          <a:p>
            <a:pPr eaLnBrk="0" hangingPunct="0">
              <a:defRPr/>
            </a:pPr>
            <a:r>
              <a:rPr kumimoji="0" lang="en-GB" b="1">
                <a:effectLst>
                  <a:outerShdw blurRad="38100" dist="38100" dir="2700000" algn="tl">
                    <a:srgbClr val="C0C0C0"/>
                  </a:outerShdw>
                </a:effectLst>
                <a:latin typeface="Tahoma" pitchFamily="34" charset="0"/>
              </a:rPr>
              <a:t>Work </a:t>
            </a:r>
          </a:p>
          <a:p>
            <a:pPr eaLnBrk="0" hangingPunct="0">
              <a:defRPr/>
            </a:pPr>
            <a:r>
              <a:rPr kumimoji="0" lang="en-GB" b="1">
                <a:effectLst>
                  <a:outerShdw blurRad="38100" dist="38100" dir="2700000" algn="tl">
                    <a:srgbClr val="C0C0C0"/>
                  </a:outerShdw>
                </a:effectLst>
                <a:latin typeface="Tahoma" pitchFamily="34" charset="0"/>
              </a:rPr>
              <a:t>Breakdown</a:t>
            </a:r>
          </a:p>
          <a:p>
            <a:pPr eaLnBrk="0" hangingPunct="0">
              <a:defRPr/>
            </a:pPr>
            <a:r>
              <a:rPr kumimoji="0" lang="en-GB" b="1">
                <a:effectLst>
                  <a:outerShdw blurRad="38100" dist="38100" dir="2700000" algn="tl">
                    <a:srgbClr val="C0C0C0"/>
                  </a:outerShdw>
                </a:effectLst>
                <a:latin typeface="Tahoma" pitchFamily="34" charset="0"/>
              </a:rPr>
              <a:t>Structure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ctrTitle"/>
          </p:nvPr>
        </p:nvSpPr>
        <p:spPr>
          <a:xfrm>
            <a:off x="1835696" y="116632"/>
            <a:ext cx="5040313" cy="579437"/>
          </a:xfrm>
        </p:spPr>
        <p:txBody>
          <a:bodyPr/>
          <a:lstStyle/>
          <a:p>
            <a:pPr>
              <a:defRPr/>
            </a:pPr>
            <a:r>
              <a:rPr lang="en-GB" sz="3200" b="1" dirty="0">
                <a:effectLst>
                  <a:outerShdw blurRad="38100" dist="38100" dir="2700000" algn="tl">
                    <a:srgbClr val="C0C0C0"/>
                  </a:outerShdw>
                </a:effectLst>
              </a:rPr>
              <a:t>Gantt Charts</a:t>
            </a:r>
          </a:p>
        </p:txBody>
      </p:sp>
      <p:sp>
        <p:nvSpPr>
          <p:cNvPr id="34819" name="Rectangle 3"/>
          <p:cNvSpPr>
            <a:spLocks noGrp="1" noChangeArrowheads="1"/>
          </p:cNvSpPr>
          <p:nvPr>
            <p:ph type="subTitle" idx="1"/>
          </p:nvPr>
        </p:nvSpPr>
        <p:spPr>
          <a:xfrm>
            <a:off x="755650" y="1412776"/>
            <a:ext cx="7632700" cy="4876800"/>
          </a:xfrm>
        </p:spPr>
        <p:txBody>
          <a:bodyPr>
            <a:normAutofit/>
          </a:bodyPr>
          <a:lstStyle/>
          <a:p>
            <a:pPr algn="l"/>
            <a:r>
              <a:rPr lang="en-GB" sz="2000" dirty="0"/>
              <a:t>Similar information to a Work Breakdown Structure</a:t>
            </a:r>
          </a:p>
          <a:p>
            <a:pPr algn="l"/>
            <a:endParaRPr lang="en-GB" sz="2000" dirty="0"/>
          </a:p>
          <a:p>
            <a:pPr algn="l"/>
            <a:r>
              <a:rPr lang="en-GB" sz="2000" dirty="0"/>
              <a:t>Crucial difference is the addition of a </a:t>
            </a:r>
            <a:r>
              <a:rPr lang="en-GB" sz="2000" i="1" dirty="0"/>
              <a:t>timeframe</a:t>
            </a:r>
            <a:endParaRPr lang="en-GB" sz="2000" dirty="0"/>
          </a:p>
          <a:p>
            <a:pPr algn="l"/>
            <a:endParaRPr lang="en-GB" sz="2000" dirty="0"/>
          </a:p>
          <a:p>
            <a:pPr algn="l"/>
            <a:r>
              <a:rPr lang="en-GB" sz="2000" dirty="0"/>
              <a:t>No time-dependencies shown - so direct Critical Path Analysis cannot be computed.</a:t>
            </a:r>
          </a:p>
          <a:p>
            <a:pPr algn="l"/>
            <a:endParaRPr lang="en-GB" sz="2000" dirty="0"/>
          </a:p>
          <a:p>
            <a:pPr algn="l"/>
            <a:r>
              <a:rPr lang="en-GB" sz="2000" dirty="0"/>
              <a:t>No direct consideration of Quality</a:t>
            </a:r>
          </a:p>
          <a:p>
            <a:pPr algn="l"/>
            <a:endParaRPr lang="en-GB"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1187450" y="346075"/>
            <a:ext cx="7258050" cy="579438"/>
          </a:xfrm>
        </p:spPr>
        <p:txBody>
          <a:bodyPr/>
          <a:lstStyle/>
          <a:p>
            <a:pPr>
              <a:defRPr/>
            </a:pPr>
            <a:r>
              <a:rPr lang="en-GB" sz="3200" b="1" dirty="0">
                <a:effectLst>
                  <a:outerShdw blurRad="38100" dist="38100" dir="2700000" algn="tl">
                    <a:srgbClr val="C0C0C0"/>
                  </a:outerShdw>
                </a:effectLst>
              </a:rPr>
              <a:t>Agenda</a:t>
            </a:r>
          </a:p>
        </p:txBody>
      </p:sp>
      <p:sp>
        <p:nvSpPr>
          <p:cNvPr id="15363" name="Rectangle 3"/>
          <p:cNvSpPr>
            <a:spLocks noGrp="1" noChangeArrowheads="1"/>
          </p:cNvSpPr>
          <p:nvPr>
            <p:ph type="subTitle" idx="1"/>
          </p:nvPr>
        </p:nvSpPr>
        <p:spPr>
          <a:xfrm>
            <a:off x="1258888" y="1341438"/>
            <a:ext cx="7200900" cy="4838700"/>
          </a:xfrm>
        </p:spPr>
        <p:txBody>
          <a:bodyPr>
            <a:normAutofit/>
          </a:bodyPr>
          <a:lstStyle/>
          <a:p>
            <a:pPr algn="l"/>
            <a:r>
              <a:rPr lang="en-GB" sz="2000" dirty="0"/>
              <a:t>My background in R&amp;D</a:t>
            </a:r>
          </a:p>
          <a:p>
            <a:pPr algn="l"/>
            <a:endParaRPr lang="en-GB" sz="2000" dirty="0"/>
          </a:p>
          <a:p>
            <a:pPr algn="l"/>
            <a:r>
              <a:rPr lang="en-GB" sz="2000" dirty="0"/>
              <a:t>What is a project?</a:t>
            </a:r>
          </a:p>
          <a:p>
            <a:pPr algn="l"/>
            <a:endParaRPr lang="en-GB" sz="2000" dirty="0"/>
          </a:p>
          <a:p>
            <a:pPr algn="l"/>
            <a:r>
              <a:rPr lang="en-GB" sz="2000" dirty="0"/>
              <a:t>Why do we need to manage projects?</a:t>
            </a:r>
          </a:p>
          <a:p>
            <a:pPr algn="l"/>
            <a:endParaRPr lang="en-GB" sz="2000" dirty="0"/>
          </a:p>
          <a:p>
            <a:pPr algn="l"/>
            <a:r>
              <a:rPr lang="en-GB" sz="2000" dirty="0"/>
              <a:t>Project Management for Industrial work</a:t>
            </a:r>
          </a:p>
          <a:p>
            <a:pPr algn="l"/>
            <a:endParaRPr lang="en-GB" sz="2000" dirty="0"/>
          </a:p>
          <a:p>
            <a:pPr algn="l"/>
            <a:r>
              <a:rPr lang="en-GB" sz="2000" dirty="0"/>
              <a:t>Project Management for D. Phil studies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1187450" y="404813"/>
            <a:ext cx="6119813" cy="579437"/>
          </a:xfrm>
        </p:spPr>
        <p:txBody>
          <a:bodyPr/>
          <a:lstStyle/>
          <a:p>
            <a:pPr>
              <a:defRPr/>
            </a:pPr>
            <a:r>
              <a:rPr lang="en-GB" sz="3200" b="1" dirty="0">
                <a:effectLst>
                  <a:outerShdw blurRad="38100" dist="38100" dir="2700000" algn="tl">
                    <a:srgbClr val="C0C0C0"/>
                  </a:outerShdw>
                </a:effectLst>
              </a:rPr>
              <a:t>Gantt Charts</a:t>
            </a:r>
          </a:p>
        </p:txBody>
      </p:sp>
      <p:graphicFrame>
        <p:nvGraphicFramePr>
          <p:cNvPr id="2050" name="Object 3"/>
          <p:cNvGraphicFramePr>
            <a:graphicFrameLocks noChangeAspect="1"/>
          </p:cNvGraphicFramePr>
          <p:nvPr/>
        </p:nvGraphicFramePr>
        <p:xfrm>
          <a:off x="971550" y="1484313"/>
          <a:ext cx="7623175" cy="3990975"/>
        </p:xfrm>
        <a:graphic>
          <a:graphicData uri="http://schemas.openxmlformats.org/presentationml/2006/ole">
            <mc:AlternateContent xmlns:mc="http://schemas.openxmlformats.org/markup-compatibility/2006">
              <mc:Choice xmlns:v="urn:schemas-microsoft-com:vml" Requires="v">
                <p:oleObj spid="_x0000_s2050" name="Worksheet" r:id="rId4" imgW="6057900" imgH="2924251" progId="Excel.Sheet.8">
                  <p:embed/>
                </p:oleObj>
              </mc:Choice>
              <mc:Fallback>
                <p:oleObj name="Worksheet" r:id="rId4" imgW="6057900" imgH="2924251" progId="Excel.Sheet.8">
                  <p:embed/>
                  <p:pic>
                    <p:nvPicPr>
                      <p:cNvPr id="205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1484313"/>
                        <a:ext cx="7623175"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1258888" y="333375"/>
            <a:ext cx="6264275" cy="579438"/>
          </a:xfrm>
        </p:spPr>
        <p:txBody>
          <a:bodyPr/>
          <a:lstStyle/>
          <a:p>
            <a:pPr>
              <a:defRPr/>
            </a:pPr>
            <a:r>
              <a:rPr lang="en-GB" sz="3200" b="1" dirty="0">
                <a:effectLst>
                  <a:outerShdw blurRad="38100" dist="38100" dir="2700000" algn="tl">
                    <a:srgbClr val="C0C0C0"/>
                  </a:outerShdw>
                </a:effectLst>
              </a:rPr>
              <a:t>Exercises 1, 2</a:t>
            </a:r>
          </a:p>
        </p:txBody>
      </p:sp>
      <p:sp>
        <p:nvSpPr>
          <p:cNvPr id="36867" name="Rectangle 3"/>
          <p:cNvSpPr>
            <a:spLocks noGrp="1" noChangeArrowheads="1"/>
          </p:cNvSpPr>
          <p:nvPr>
            <p:ph type="subTitle" idx="1"/>
          </p:nvPr>
        </p:nvSpPr>
        <p:spPr>
          <a:xfrm>
            <a:off x="827584" y="1190625"/>
            <a:ext cx="7632700" cy="4476750"/>
          </a:xfrm>
        </p:spPr>
        <p:txBody>
          <a:bodyPr>
            <a:normAutofit/>
          </a:bodyPr>
          <a:lstStyle/>
          <a:p>
            <a:pPr algn="l"/>
            <a:r>
              <a:rPr lang="en-GB" sz="2000" dirty="0"/>
              <a:t>Construct (</a:t>
            </a:r>
            <a:r>
              <a:rPr lang="en-GB" sz="2000" dirty="0" err="1"/>
              <a:t>i</a:t>
            </a:r>
            <a:r>
              <a:rPr lang="en-GB" sz="2000" dirty="0"/>
              <a:t>) a Work Breakdown Structure, and (ii) a Gantt chart, for: </a:t>
            </a:r>
          </a:p>
          <a:p>
            <a:pPr algn="l">
              <a:buFontTx/>
              <a:buNone/>
            </a:pPr>
            <a:r>
              <a:rPr lang="en-GB" sz="2000" dirty="0"/>
              <a:t>	</a:t>
            </a:r>
          </a:p>
          <a:p>
            <a:pPr algn="l">
              <a:buFontTx/>
              <a:buNone/>
            </a:pPr>
            <a:r>
              <a:rPr lang="en-GB" sz="2000" b="1" dirty="0"/>
              <a:t>‘Getting a good literature review handed in by 30</a:t>
            </a:r>
            <a:r>
              <a:rPr lang="en-GB" sz="2000" b="1" baseline="30000" dirty="0"/>
              <a:t>th</a:t>
            </a:r>
            <a:r>
              <a:rPr lang="en-GB" sz="2000" b="1" dirty="0"/>
              <a:t> September 2025’</a:t>
            </a:r>
            <a:endParaRPr lang="en-GB" sz="2000" dirty="0"/>
          </a:p>
          <a:p>
            <a:pPr algn="l"/>
            <a:endParaRPr lang="en-GB" sz="2000" dirty="0"/>
          </a:p>
          <a:p>
            <a:pPr algn="l"/>
            <a:r>
              <a:rPr lang="en-GB" sz="2000" dirty="0"/>
              <a:t>Some points to consider: - Supervisor availability in summer 2025?  - Mastery of electronic searching, What information already exists in your research group? etc </a:t>
            </a:r>
            <a:r>
              <a:rPr lang="en-GB" sz="2000" dirty="0" err="1"/>
              <a:t>etc</a:t>
            </a:r>
            <a:endParaRPr lang="en-GB" sz="2000" dirty="0"/>
          </a:p>
          <a:p>
            <a:pPr algn="l"/>
            <a:endParaRPr lang="en-GB" sz="2000" dirty="0"/>
          </a:p>
          <a:p>
            <a:pPr algn="l"/>
            <a:r>
              <a:rPr lang="en-GB" sz="2000" dirty="0"/>
              <a:t>For the purpose of </a:t>
            </a:r>
            <a:r>
              <a:rPr lang="en-GB" sz="2000" i="1" dirty="0"/>
              <a:t>this</a:t>
            </a:r>
            <a:r>
              <a:rPr lang="en-GB" sz="2000" dirty="0"/>
              <a:t> exercise – treat the topic as the Objective itself. So – 1 Objective, a  couple of Work Packages, a few Tasks under each Work Package heading.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a:xfrm>
            <a:off x="1187450" y="333375"/>
            <a:ext cx="6408738" cy="579438"/>
          </a:xfrm>
        </p:spPr>
        <p:txBody>
          <a:bodyPr/>
          <a:lstStyle/>
          <a:p>
            <a:pPr>
              <a:defRPr/>
            </a:pPr>
            <a:r>
              <a:rPr lang="en-GB" sz="3200" b="1" dirty="0">
                <a:effectLst>
                  <a:outerShdw blurRad="38100" dist="38100" dir="2700000" algn="tl">
                    <a:srgbClr val="C0C0C0"/>
                  </a:outerShdw>
                </a:effectLst>
              </a:rPr>
              <a:t>Example - My </a:t>
            </a:r>
            <a:r>
              <a:rPr lang="en-GB" sz="3200" b="1" dirty="0" err="1">
                <a:effectLst>
                  <a:outerShdw blurRad="38100" dist="38100" dir="2700000" algn="tl">
                    <a:srgbClr val="C0C0C0"/>
                  </a:outerShdw>
                </a:effectLst>
              </a:rPr>
              <a:t>D.Phil</a:t>
            </a:r>
            <a:r>
              <a:rPr lang="en-GB" sz="3200" b="1" dirty="0">
                <a:effectLst>
                  <a:outerShdw blurRad="38100" dist="38100" dir="2700000" algn="tl">
                    <a:srgbClr val="C0C0C0"/>
                  </a:outerShdw>
                </a:effectLst>
              </a:rPr>
              <a:t> project </a:t>
            </a:r>
          </a:p>
        </p:txBody>
      </p:sp>
      <p:sp>
        <p:nvSpPr>
          <p:cNvPr id="37891" name="Rectangle 3"/>
          <p:cNvSpPr>
            <a:spLocks noGrp="1" noChangeArrowheads="1"/>
          </p:cNvSpPr>
          <p:nvPr>
            <p:ph type="subTitle" idx="1"/>
          </p:nvPr>
        </p:nvSpPr>
        <p:spPr>
          <a:xfrm>
            <a:off x="646112" y="1340768"/>
            <a:ext cx="7851775" cy="4751387"/>
          </a:xfrm>
        </p:spPr>
        <p:txBody>
          <a:bodyPr>
            <a:noAutofit/>
          </a:bodyPr>
          <a:lstStyle/>
          <a:p>
            <a:pPr algn="l"/>
            <a:r>
              <a:rPr lang="en-GB" sz="2000" i="1" dirty="0"/>
              <a:t>Objective</a:t>
            </a:r>
            <a:r>
              <a:rPr lang="en-GB" sz="2000" dirty="0"/>
              <a:t> - </a:t>
            </a:r>
            <a:r>
              <a:rPr lang="en-GB" sz="2000" i="1" dirty="0"/>
              <a:t>Get my </a:t>
            </a:r>
            <a:r>
              <a:rPr lang="en-GB" sz="2000" i="1" dirty="0" err="1"/>
              <a:t>D.Phil</a:t>
            </a:r>
            <a:r>
              <a:rPr lang="en-GB" sz="2000" i="1" dirty="0"/>
              <a:t> qualification</a:t>
            </a:r>
          </a:p>
          <a:p>
            <a:pPr algn="l"/>
            <a:r>
              <a:rPr lang="en-GB" sz="2000" i="1" dirty="0"/>
              <a:t>Thesis title - </a:t>
            </a:r>
            <a:r>
              <a:rPr lang="en-GB" sz="2000" dirty="0"/>
              <a:t>‘An investigation of the relationship between the electrical and mechanical properties of non-metals’</a:t>
            </a:r>
          </a:p>
          <a:p>
            <a:pPr algn="l"/>
            <a:endParaRPr lang="en-GB" sz="2000" dirty="0"/>
          </a:p>
          <a:p>
            <a:pPr algn="l"/>
            <a:r>
              <a:rPr lang="en-GB" sz="2000" i="1" dirty="0"/>
              <a:t>Work Packages – generic (for an experimental project)</a:t>
            </a:r>
            <a:endParaRPr lang="en-GB" sz="2000" dirty="0"/>
          </a:p>
          <a:p>
            <a:pPr marL="342900" indent="-342900" algn="l">
              <a:buFontTx/>
              <a:buAutoNum type="alphaLcParenBoth"/>
            </a:pPr>
            <a:r>
              <a:rPr lang="en-GB" sz="2000" dirty="0"/>
              <a:t>Literature review</a:t>
            </a:r>
          </a:p>
          <a:p>
            <a:pPr marL="342900" indent="-342900" algn="l">
              <a:buFontTx/>
              <a:buAutoNum type="alphaLcParenBoth"/>
            </a:pPr>
            <a:endParaRPr lang="en-GB" sz="2000" dirty="0"/>
          </a:p>
          <a:p>
            <a:pPr algn="l">
              <a:buFontTx/>
              <a:buNone/>
            </a:pPr>
            <a:r>
              <a:rPr lang="en-GB" sz="2000" dirty="0"/>
              <a:t>(b) Specimen Preparation/Experimental techniques</a:t>
            </a:r>
          </a:p>
          <a:p>
            <a:pPr algn="l">
              <a:buFontTx/>
              <a:buNone/>
            </a:pPr>
            <a:r>
              <a:rPr lang="en-GB" sz="2000" dirty="0"/>
              <a:t>(In my case - X-ray diffraction, cutting, polishing, indentation, dislocation velocity measurement)</a:t>
            </a:r>
          </a:p>
          <a:p>
            <a:pPr algn="l">
              <a:buFontTx/>
              <a:buNone/>
            </a:pPr>
            <a:endParaRPr lang="en-GB" sz="2000" dirty="0"/>
          </a:p>
          <a:p>
            <a:pPr algn="l">
              <a:buFontTx/>
              <a:buNone/>
            </a:pPr>
            <a:r>
              <a:rPr lang="en-GB" sz="2000" b="1" i="1" dirty="0"/>
              <a:t>(c) Specific scientific work packages here</a:t>
            </a:r>
          </a:p>
          <a:p>
            <a:pPr algn="l">
              <a:buFontTx/>
              <a:buNone/>
            </a:pPr>
            <a:endParaRPr lang="en-GB" sz="2000" dirty="0"/>
          </a:p>
          <a:p>
            <a:pPr algn="l">
              <a:buFontTx/>
              <a:buNone/>
            </a:pPr>
            <a:r>
              <a:rPr lang="en-GB" sz="2000" dirty="0"/>
              <a:t>(d) Produce thesis, attend viva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ctrTitle"/>
          </p:nvPr>
        </p:nvSpPr>
        <p:spPr>
          <a:xfrm>
            <a:off x="1042988" y="404813"/>
            <a:ext cx="6551612" cy="579437"/>
          </a:xfrm>
        </p:spPr>
        <p:txBody>
          <a:bodyPr/>
          <a:lstStyle/>
          <a:p>
            <a:pPr>
              <a:defRPr/>
            </a:pPr>
            <a:r>
              <a:rPr lang="en-GB" sz="3200" b="1" dirty="0">
                <a:effectLst>
                  <a:outerShdw blurRad="38100" dist="38100" dir="2700000" algn="tl">
                    <a:srgbClr val="C0C0C0"/>
                  </a:outerShdw>
                </a:effectLst>
              </a:rPr>
              <a:t>Example - My </a:t>
            </a:r>
            <a:r>
              <a:rPr lang="en-GB" sz="3200" b="1" dirty="0" err="1">
                <a:effectLst>
                  <a:outerShdw blurRad="38100" dist="38100" dir="2700000" algn="tl">
                    <a:srgbClr val="C0C0C0"/>
                  </a:outerShdw>
                </a:effectLst>
              </a:rPr>
              <a:t>D.Phil</a:t>
            </a:r>
            <a:r>
              <a:rPr lang="en-GB" sz="3200" b="1" dirty="0">
                <a:effectLst>
                  <a:outerShdw blurRad="38100" dist="38100" dir="2700000" algn="tl">
                    <a:srgbClr val="C0C0C0"/>
                  </a:outerShdw>
                </a:effectLst>
              </a:rPr>
              <a:t> project </a:t>
            </a:r>
          </a:p>
        </p:txBody>
      </p:sp>
      <p:sp>
        <p:nvSpPr>
          <p:cNvPr id="38915" name="Rectangle 3"/>
          <p:cNvSpPr>
            <a:spLocks noGrp="1" noChangeArrowheads="1"/>
          </p:cNvSpPr>
          <p:nvPr>
            <p:ph type="subTitle" idx="1"/>
          </p:nvPr>
        </p:nvSpPr>
        <p:spPr>
          <a:xfrm>
            <a:off x="681831" y="1340768"/>
            <a:ext cx="7780337" cy="4392612"/>
          </a:xfrm>
        </p:spPr>
        <p:txBody>
          <a:bodyPr>
            <a:normAutofit/>
          </a:bodyPr>
          <a:lstStyle/>
          <a:p>
            <a:pPr algn="l"/>
            <a:r>
              <a:rPr lang="en-GB" sz="2000" i="1" dirty="0"/>
              <a:t>Work Packages - specific scientific</a:t>
            </a:r>
            <a:endParaRPr lang="en-GB" sz="2000" dirty="0"/>
          </a:p>
          <a:p>
            <a:pPr algn="l">
              <a:buFontTx/>
              <a:buNone/>
            </a:pPr>
            <a:r>
              <a:rPr lang="en-GB" sz="2000" dirty="0"/>
              <a:t>(1) Indentation of {001}, {111} faces of GaAs as a function of temperature, using Knoop and Vickers indenters</a:t>
            </a:r>
          </a:p>
          <a:p>
            <a:pPr algn="l">
              <a:buFontTx/>
              <a:buNone/>
            </a:pPr>
            <a:r>
              <a:rPr lang="en-GB" sz="2000" dirty="0"/>
              <a:t>	</a:t>
            </a:r>
          </a:p>
          <a:p>
            <a:pPr algn="l">
              <a:buFontTx/>
              <a:buNone/>
            </a:pPr>
            <a:r>
              <a:rPr lang="en-GB" sz="2000" dirty="0"/>
              <a:t>(2) Measure dislocation velocities</a:t>
            </a:r>
          </a:p>
          <a:p>
            <a:pPr algn="l">
              <a:buFontTx/>
              <a:buNone/>
            </a:pPr>
            <a:r>
              <a:rPr lang="en-GB" sz="2000" dirty="0"/>
              <a:t> </a:t>
            </a:r>
          </a:p>
          <a:p>
            <a:pPr algn="l">
              <a:buFontTx/>
              <a:buNone/>
            </a:pPr>
            <a:r>
              <a:rPr lang="en-GB" sz="2000" dirty="0"/>
              <a:t>(3) Interpretation of dislocation velocity measurements - and hence…. </a:t>
            </a:r>
          </a:p>
          <a:p>
            <a:pPr algn="l">
              <a:buFontTx/>
              <a:buNone/>
            </a:pPr>
            <a:endParaRPr lang="en-GB" sz="2000" dirty="0"/>
          </a:p>
          <a:p>
            <a:pPr algn="l">
              <a:buFontTx/>
              <a:buNone/>
            </a:pPr>
            <a:r>
              <a:rPr lang="en-GB" sz="2000" dirty="0"/>
              <a:t>(4) Interpretation of indentation results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ctrTitle"/>
          </p:nvPr>
        </p:nvSpPr>
        <p:spPr>
          <a:xfrm>
            <a:off x="1331913" y="404813"/>
            <a:ext cx="6048375" cy="579437"/>
          </a:xfrm>
        </p:spPr>
        <p:txBody>
          <a:bodyPr/>
          <a:lstStyle/>
          <a:p>
            <a:pPr>
              <a:defRPr/>
            </a:pPr>
            <a:r>
              <a:rPr lang="en-GB" sz="3200" b="1" dirty="0">
                <a:effectLst>
                  <a:outerShdw blurRad="38100" dist="38100" dir="2700000" algn="tl">
                    <a:srgbClr val="C0C0C0"/>
                  </a:outerShdw>
                </a:effectLst>
              </a:rPr>
              <a:t>Example - My </a:t>
            </a:r>
            <a:r>
              <a:rPr lang="en-GB" sz="3200" b="1" dirty="0" err="1">
                <a:effectLst>
                  <a:outerShdw blurRad="38100" dist="38100" dir="2700000" algn="tl">
                    <a:srgbClr val="C0C0C0"/>
                  </a:outerShdw>
                </a:effectLst>
              </a:rPr>
              <a:t>D.Phil</a:t>
            </a:r>
            <a:r>
              <a:rPr lang="en-GB" sz="3200" b="1" dirty="0">
                <a:effectLst>
                  <a:outerShdw blurRad="38100" dist="38100" dir="2700000" algn="tl">
                    <a:srgbClr val="C0C0C0"/>
                  </a:outerShdw>
                </a:effectLst>
              </a:rPr>
              <a:t> project </a:t>
            </a:r>
          </a:p>
        </p:txBody>
      </p:sp>
      <p:sp>
        <p:nvSpPr>
          <p:cNvPr id="39939" name="Rectangle 3"/>
          <p:cNvSpPr>
            <a:spLocks noGrp="1" noChangeArrowheads="1"/>
          </p:cNvSpPr>
          <p:nvPr>
            <p:ph type="subTitle" idx="1"/>
          </p:nvPr>
        </p:nvSpPr>
        <p:spPr>
          <a:xfrm>
            <a:off x="791369" y="1340768"/>
            <a:ext cx="7561262" cy="3933825"/>
          </a:xfrm>
        </p:spPr>
        <p:txBody>
          <a:bodyPr>
            <a:normAutofit/>
          </a:bodyPr>
          <a:lstStyle/>
          <a:p>
            <a:pPr algn="l"/>
            <a:r>
              <a:rPr lang="en-GB" sz="2000" i="1" dirty="0"/>
              <a:t>Work Package (2) - Dislocation velocity measurements</a:t>
            </a:r>
          </a:p>
          <a:p>
            <a:pPr algn="l">
              <a:buFontTx/>
              <a:buNone/>
            </a:pPr>
            <a:endParaRPr lang="en-GB" sz="2000" i="1" dirty="0"/>
          </a:p>
          <a:p>
            <a:pPr algn="l">
              <a:buFontTx/>
              <a:buNone/>
            </a:pPr>
            <a:r>
              <a:rPr lang="en-GB" sz="2000" i="1" dirty="0"/>
              <a:t>Tasks</a:t>
            </a:r>
          </a:p>
          <a:p>
            <a:pPr marL="400050" indent="-400050" algn="l">
              <a:buFontTx/>
              <a:buAutoNum type="romanLcParenBoth"/>
            </a:pPr>
            <a:r>
              <a:rPr lang="en-GB" sz="2000" dirty="0"/>
              <a:t>Production of dislocation sources in samples - small-scale scratches at high temperature</a:t>
            </a:r>
          </a:p>
          <a:p>
            <a:pPr marL="400050" indent="-400050" algn="l">
              <a:buFontTx/>
              <a:buAutoNum type="romanLcParenBoth"/>
            </a:pPr>
            <a:endParaRPr lang="en-GB" sz="2000" dirty="0"/>
          </a:p>
          <a:p>
            <a:pPr marL="400050" indent="-400050" algn="l">
              <a:buFontTx/>
              <a:buAutoNum type="romanLcParenBoth"/>
            </a:pPr>
            <a:r>
              <a:rPr lang="en-GB" sz="2000" dirty="0"/>
              <a:t>Mechanical loading of samples at high temperatures - design of apparatus</a:t>
            </a:r>
          </a:p>
          <a:p>
            <a:pPr marL="400050" indent="-400050" algn="l">
              <a:buFontTx/>
              <a:buAutoNum type="romanLcParenBoth"/>
            </a:pPr>
            <a:endParaRPr lang="en-GB" sz="2000" dirty="0"/>
          </a:p>
          <a:p>
            <a:pPr marL="400050" indent="-400050" algn="l">
              <a:buFontTx/>
              <a:buAutoNum type="romanLcParenBoth"/>
            </a:pPr>
            <a:r>
              <a:rPr lang="en-GB" sz="2000" dirty="0"/>
              <a:t>Measurement of velocity</a:t>
            </a:r>
          </a:p>
          <a:p>
            <a:pPr lvl="1" algn="l"/>
            <a:endParaRPr lang="en-GB"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a:xfrm>
            <a:off x="1042988" y="260350"/>
            <a:ext cx="6048375" cy="579438"/>
          </a:xfrm>
        </p:spPr>
        <p:txBody>
          <a:bodyPr/>
          <a:lstStyle/>
          <a:p>
            <a:pPr>
              <a:defRPr/>
            </a:pPr>
            <a:r>
              <a:rPr lang="en-GB" sz="3200" b="1" dirty="0">
                <a:effectLst>
                  <a:outerShdw blurRad="38100" dist="38100" dir="2700000" algn="tl">
                    <a:srgbClr val="C0C0C0"/>
                  </a:outerShdw>
                </a:effectLst>
              </a:rPr>
              <a:t>Example - My </a:t>
            </a:r>
            <a:r>
              <a:rPr lang="en-GB" sz="3200" b="1" dirty="0" err="1">
                <a:effectLst>
                  <a:outerShdw blurRad="38100" dist="38100" dir="2700000" algn="tl">
                    <a:srgbClr val="C0C0C0"/>
                  </a:outerShdw>
                </a:effectLst>
              </a:rPr>
              <a:t>D.Phil</a:t>
            </a:r>
            <a:r>
              <a:rPr lang="en-GB" sz="3200" b="1" dirty="0">
                <a:effectLst>
                  <a:outerShdw blurRad="38100" dist="38100" dir="2700000" algn="tl">
                    <a:srgbClr val="C0C0C0"/>
                  </a:outerShdw>
                </a:effectLst>
              </a:rPr>
              <a:t> project </a:t>
            </a:r>
          </a:p>
        </p:txBody>
      </p:sp>
      <p:sp>
        <p:nvSpPr>
          <p:cNvPr id="40963" name="Rectangle 3"/>
          <p:cNvSpPr>
            <a:spLocks noGrp="1" noChangeArrowheads="1"/>
          </p:cNvSpPr>
          <p:nvPr>
            <p:ph type="subTitle" idx="1"/>
          </p:nvPr>
        </p:nvSpPr>
        <p:spPr>
          <a:xfrm>
            <a:off x="755576" y="1268760"/>
            <a:ext cx="7704137" cy="5562600"/>
          </a:xfrm>
        </p:spPr>
        <p:txBody>
          <a:bodyPr>
            <a:normAutofit/>
          </a:bodyPr>
          <a:lstStyle/>
          <a:p>
            <a:pPr algn="l"/>
            <a:r>
              <a:rPr lang="en-GB" sz="2000" i="1" dirty="0"/>
              <a:t>Work Package (3) - Dislocation velocity interpretation</a:t>
            </a:r>
          </a:p>
          <a:p>
            <a:pPr algn="l">
              <a:buFontTx/>
              <a:buNone/>
            </a:pPr>
            <a:r>
              <a:rPr lang="en-GB" sz="2000" i="1" dirty="0"/>
              <a:t>Tasks</a:t>
            </a:r>
          </a:p>
          <a:p>
            <a:pPr marL="400050" indent="-400050" algn="l">
              <a:buFontTx/>
              <a:buAutoNum type="romanLcParenBoth"/>
            </a:pPr>
            <a:r>
              <a:rPr lang="en-GB" sz="2000" dirty="0"/>
              <a:t>Which types (screw, 60°, </a:t>
            </a:r>
            <a:r>
              <a:rPr lang="en-GB" sz="2000" dirty="0">
                <a:latin typeface="Symbol" panose="05050102010706020507" pitchFamily="18" charset="2"/>
              </a:rPr>
              <a:t>a</a:t>
            </a:r>
            <a:r>
              <a:rPr lang="en-GB" sz="2000" dirty="0"/>
              <a:t>, </a:t>
            </a:r>
            <a:r>
              <a:rPr lang="en-GB" sz="2000" dirty="0">
                <a:latin typeface="Symbol" panose="05050102010706020507" pitchFamily="18" charset="2"/>
              </a:rPr>
              <a:t>b</a:t>
            </a:r>
            <a:r>
              <a:rPr lang="en-GB" sz="2000" dirty="0"/>
              <a:t>) of dislocation loop have I produced?</a:t>
            </a:r>
          </a:p>
          <a:p>
            <a:pPr marL="400050" indent="-400050" algn="l">
              <a:buFontTx/>
              <a:buAutoNum type="romanLcParenBoth"/>
            </a:pPr>
            <a:endParaRPr lang="en-GB" sz="2000" dirty="0"/>
          </a:p>
          <a:p>
            <a:pPr marL="400050" indent="-400050" algn="l">
              <a:buFontTx/>
              <a:buAutoNum type="romanLcParenBoth"/>
            </a:pPr>
            <a:r>
              <a:rPr lang="en-GB" sz="2000" dirty="0"/>
              <a:t>How will surface-nucleated dislocation loops behave under the stress field that I’ve applied?</a:t>
            </a:r>
          </a:p>
          <a:p>
            <a:pPr marL="400050" indent="-400050" algn="l">
              <a:buFontTx/>
              <a:buAutoNum type="romanLcParenBoth"/>
            </a:pPr>
            <a:endParaRPr lang="en-GB" sz="2000" dirty="0"/>
          </a:p>
          <a:p>
            <a:pPr marL="400050" indent="-400050" algn="l">
              <a:buFontTx/>
              <a:buAutoNum type="romanLcParenBoth"/>
            </a:pPr>
            <a:r>
              <a:rPr lang="en-GB" sz="2000" dirty="0"/>
              <a:t>Differences in dislocation motion for N-type, intrinsic, P-type GaAs - interpretation in terms of electronic properties </a:t>
            </a:r>
          </a:p>
          <a:p>
            <a:pPr marL="400050" indent="-400050" algn="l">
              <a:buFontTx/>
              <a:buAutoNum type="romanLcParenBoth"/>
            </a:pPr>
            <a:endParaRPr lang="en-GB" sz="2000" dirty="0"/>
          </a:p>
          <a:p>
            <a:pPr marL="400050" indent="-400050" algn="l">
              <a:buFontTx/>
              <a:buAutoNum type="romanLcParenBoth"/>
            </a:pPr>
            <a:r>
              <a:rPr lang="en-GB" sz="2000" dirty="0"/>
              <a:t>How do dislocations of different type (and hence velocity) move under/around indenter?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Line 2"/>
          <p:cNvSpPr>
            <a:spLocks noChangeShapeType="1"/>
          </p:cNvSpPr>
          <p:nvPr/>
        </p:nvSpPr>
        <p:spPr bwMode="auto">
          <a:xfrm flipV="1">
            <a:off x="2435225" y="3263900"/>
            <a:ext cx="1905000" cy="2590800"/>
          </a:xfrm>
          <a:prstGeom prst="line">
            <a:avLst/>
          </a:prstGeom>
          <a:noFill/>
          <a:ln w="38100">
            <a:solidFill>
              <a:schemeClr val="tx1"/>
            </a:solidFill>
            <a:prstDash val="sysDot"/>
            <a:round/>
            <a:headEnd/>
            <a:tailEnd/>
          </a:ln>
        </p:spPr>
        <p:txBody>
          <a:bodyPr wrap="none" anchor="ctr"/>
          <a:lstStyle/>
          <a:p>
            <a:endParaRPr lang="en-GB"/>
          </a:p>
        </p:txBody>
      </p:sp>
      <p:sp>
        <p:nvSpPr>
          <p:cNvPr id="41987" name="Line 3"/>
          <p:cNvSpPr>
            <a:spLocks noChangeShapeType="1"/>
          </p:cNvSpPr>
          <p:nvPr/>
        </p:nvSpPr>
        <p:spPr bwMode="auto">
          <a:xfrm>
            <a:off x="1254125" y="3263900"/>
            <a:ext cx="7239000" cy="0"/>
          </a:xfrm>
          <a:prstGeom prst="line">
            <a:avLst/>
          </a:prstGeom>
          <a:noFill/>
          <a:ln w="57150">
            <a:solidFill>
              <a:schemeClr val="tx1"/>
            </a:solidFill>
            <a:round/>
            <a:headEnd/>
            <a:tailEnd type="triangle" w="med" len="med"/>
          </a:ln>
        </p:spPr>
        <p:txBody>
          <a:bodyPr wrap="none" anchor="ctr"/>
          <a:lstStyle/>
          <a:p>
            <a:endParaRPr lang="en-GB"/>
          </a:p>
        </p:txBody>
      </p:sp>
      <p:sp>
        <p:nvSpPr>
          <p:cNvPr id="41988" name="Text Box 4"/>
          <p:cNvSpPr txBox="1">
            <a:spLocks noChangeArrowheads="1"/>
          </p:cNvSpPr>
          <p:nvPr/>
        </p:nvSpPr>
        <p:spPr bwMode="auto">
          <a:xfrm>
            <a:off x="8032750" y="3490913"/>
            <a:ext cx="908050" cy="641350"/>
          </a:xfrm>
          <a:prstGeom prst="rect">
            <a:avLst/>
          </a:prstGeom>
          <a:noFill/>
          <a:ln w="9525">
            <a:noFill/>
            <a:miter lim="800000"/>
            <a:headEnd/>
            <a:tailEnd/>
          </a:ln>
        </p:spPr>
        <p:txBody>
          <a:bodyPr wrap="none">
            <a:spAutoFit/>
          </a:bodyPr>
          <a:lstStyle/>
          <a:p>
            <a:pPr eaLnBrk="0" hangingPunct="0"/>
            <a:r>
              <a:rPr kumimoji="0" lang="en-GB" b="1"/>
              <a:t>Obtain</a:t>
            </a:r>
          </a:p>
          <a:p>
            <a:pPr eaLnBrk="0" hangingPunct="0"/>
            <a:r>
              <a:rPr kumimoji="0" lang="en-GB" b="1"/>
              <a:t>Thesis</a:t>
            </a:r>
          </a:p>
        </p:txBody>
      </p:sp>
      <p:sp>
        <p:nvSpPr>
          <p:cNvPr id="41989" name="Line 5"/>
          <p:cNvSpPr>
            <a:spLocks noChangeShapeType="1"/>
          </p:cNvSpPr>
          <p:nvPr/>
        </p:nvSpPr>
        <p:spPr bwMode="auto">
          <a:xfrm>
            <a:off x="6219825" y="673100"/>
            <a:ext cx="1905000" cy="2590800"/>
          </a:xfrm>
          <a:prstGeom prst="line">
            <a:avLst/>
          </a:prstGeom>
          <a:noFill/>
          <a:ln w="38100">
            <a:solidFill>
              <a:schemeClr val="tx1"/>
            </a:solidFill>
            <a:prstDash val="sysDot"/>
            <a:round/>
            <a:headEnd/>
            <a:tailEnd/>
          </a:ln>
        </p:spPr>
        <p:txBody>
          <a:bodyPr wrap="none" anchor="ctr"/>
          <a:lstStyle/>
          <a:p>
            <a:endParaRPr lang="en-GB"/>
          </a:p>
        </p:txBody>
      </p:sp>
      <p:sp>
        <p:nvSpPr>
          <p:cNvPr id="41990" name="Line 6"/>
          <p:cNvSpPr>
            <a:spLocks noChangeShapeType="1"/>
          </p:cNvSpPr>
          <p:nvPr/>
        </p:nvSpPr>
        <p:spPr bwMode="auto">
          <a:xfrm flipV="1">
            <a:off x="5927725" y="3238500"/>
            <a:ext cx="1905000" cy="2590800"/>
          </a:xfrm>
          <a:prstGeom prst="line">
            <a:avLst/>
          </a:prstGeom>
          <a:noFill/>
          <a:ln w="38100">
            <a:solidFill>
              <a:schemeClr val="tx1"/>
            </a:solidFill>
            <a:prstDash val="sysDot"/>
            <a:round/>
            <a:headEnd/>
            <a:tailEnd/>
          </a:ln>
        </p:spPr>
        <p:txBody>
          <a:bodyPr wrap="none" anchor="ctr"/>
          <a:lstStyle/>
          <a:p>
            <a:endParaRPr lang="en-GB"/>
          </a:p>
        </p:txBody>
      </p:sp>
      <p:sp>
        <p:nvSpPr>
          <p:cNvPr id="41991" name="Line 7"/>
          <p:cNvSpPr>
            <a:spLocks noChangeShapeType="1"/>
          </p:cNvSpPr>
          <p:nvPr/>
        </p:nvSpPr>
        <p:spPr bwMode="auto">
          <a:xfrm>
            <a:off x="3743325" y="673100"/>
            <a:ext cx="1905000" cy="2590800"/>
          </a:xfrm>
          <a:prstGeom prst="line">
            <a:avLst/>
          </a:prstGeom>
          <a:noFill/>
          <a:ln w="38100">
            <a:solidFill>
              <a:schemeClr val="tx1"/>
            </a:solidFill>
            <a:prstDash val="sysDot"/>
            <a:round/>
            <a:headEnd/>
            <a:tailEnd/>
          </a:ln>
        </p:spPr>
        <p:txBody>
          <a:bodyPr wrap="none" anchor="ctr"/>
          <a:lstStyle/>
          <a:p>
            <a:endParaRPr lang="en-GB"/>
          </a:p>
        </p:txBody>
      </p:sp>
      <p:sp>
        <p:nvSpPr>
          <p:cNvPr id="41992" name="Line 8"/>
          <p:cNvSpPr>
            <a:spLocks noChangeShapeType="1"/>
          </p:cNvSpPr>
          <p:nvPr/>
        </p:nvSpPr>
        <p:spPr bwMode="auto">
          <a:xfrm>
            <a:off x="1419225" y="673100"/>
            <a:ext cx="1905000" cy="2590800"/>
          </a:xfrm>
          <a:prstGeom prst="line">
            <a:avLst/>
          </a:prstGeom>
          <a:noFill/>
          <a:ln w="38100">
            <a:solidFill>
              <a:schemeClr val="tx1"/>
            </a:solidFill>
            <a:prstDash val="sysDot"/>
            <a:round/>
            <a:headEnd/>
            <a:tailEnd/>
          </a:ln>
        </p:spPr>
        <p:txBody>
          <a:bodyPr wrap="none" anchor="ctr"/>
          <a:lstStyle/>
          <a:p>
            <a:endParaRPr lang="en-GB"/>
          </a:p>
        </p:txBody>
      </p:sp>
      <p:sp>
        <p:nvSpPr>
          <p:cNvPr id="41993" name="Line 9"/>
          <p:cNvSpPr>
            <a:spLocks noChangeShapeType="1"/>
          </p:cNvSpPr>
          <p:nvPr/>
        </p:nvSpPr>
        <p:spPr bwMode="auto">
          <a:xfrm flipV="1">
            <a:off x="962025" y="3263900"/>
            <a:ext cx="1905000" cy="2590800"/>
          </a:xfrm>
          <a:prstGeom prst="line">
            <a:avLst/>
          </a:prstGeom>
          <a:noFill/>
          <a:ln w="38100">
            <a:solidFill>
              <a:schemeClr val="tx1"/>
            </a:solidFill>
            <a:prstDash val="sysDot"/>
            <a:round/>
            <a:headEnd/>
            <a:tailEnd/>
          </a:ln>
        </p:spPr>
        <p:txBody>
          <a:bodyPr wrap="none" anchor="ctr"/>
          <a:lstStyle/>
          <a:p>
            <a:endParaRPr lang="en-GB"/>
          </a:p>
        </p:txBody>
      </p:sp>
      <p:sp>
        <p:nvSpPr>
          <p:cNvPr id="41994" name="Text Box 10"/>
          <p:cNvSpPr txBox="1">
            <a:spLocks noChangeArrowheads="1"/>
          </p:cNvSpPr>
          <p:nvPr/>
        </p:nvSpPr>
        <p:spPr bwMode="auto">
          <a:xfrm>
            <a:off x="161925" y="165100"/>
            <a:ext cx="1454150" cy="641350"/>
          </a:xfrm>
          <a:prstGeom prst="rect">
            <a:avLst/>
          </a:prstGeom>
          <a:noFill/>
          <a:ln w="9525">
            <a:noFill/>
            <a:miter lim="800000"/>
            <a:headEnd/>
            <a:tailEnd/>
          </a:ln>
        </p:spPr>
        <p:txBody>
          <a:bodyPr wrap="none">
            <a:spAutoFit/>
          </a:bodyPr>
          <a:lstStyle/>
          <a:p>
            <a:pPr eaLnBrk="0" hangingPunct="0"/>
            <a:r>
              <a:rPr kumimoji="0" lang="en-GB" b="1"/>
              <a:t>Sample </a:t>
            </a:r>
          </a:p>
          <a:p>
            <a:pPr eaLnBrk="0" hangingPunct="0"/>
            <a:r>
              <a:rPr kumimoji="0" lang="en-GB" b="1"/>
              <a:t>Preparation</a:t>
            </a:r>
          </a:p>
        </p:txBody>
      </p:sp>
      <p:sp>
        <p:nvSpPr>
          <p:cNvPr id="41995" name="Text Box 11"/>
          <p:cNvSpPr txBox="1">
            <a:spLocks noChangeArrowheads="1"/>
          </p:cNvSpPr>
          <p:nvPr/>
        </p:nvSpPr>
        <p:spPr bwMode="auto">
          <a:xfrm>
            <a:off x="5724525" y="5829300"/>
            <a:ext cx="1111250" cy="366713"/>
          </a:xfrm>
          <a:prstGeom prst="rect">
            <a:avLst/>
          </a:prstGeom>
          <a:noFill/>
          <a:ln w="9525">
            <a:noFill/>
            <a:miter lim="800000"/>
            <a:headEnd/>
            <a:tailEnd/>
          </a:ln>
        </p:spPr>
        <p:txBody>
          <a:bodyPr wrap="none">
            <a:spAutoFit/>
          </a:bodyPr>
          <a:lstStyle/>
          <a:p>
            <a:pPr eaLnBrk="0" hangingPunct="0"/>
            <a:r>
              <a:rPr kumimoji="0" lang="en-GB" b="1"/>
              <a:t>Write-up</a:t>
            </a:r>
          </a:p>
        </p:txBody>
      </p:sp>
      <p:sp>
        <p:nvSpPr>
          <p:cNvPr id="41996" name="Text Box 12"/>
          <p:cNvSpPr txBox="1">
            <a:spLocks noChangeArrowheads="1"/>
          </p:cNvSpPr>
          <p:nvPr/>
        </p:nvSpPr>
        <p:spPr bwMode="auto">
          <a:xfrm>
            <a:off x="174625" y="5867400"/>
            <a:ext cx="1301750" cy="641350"/>
          </a:xfrm>
          <a:prstGeom prst="rect">
            <a:avLst/>
          </a:prstGeom>
          <a:noFill/>
          <a:ln w="9525">
            <a:noFill/>
            <a:miter lim="800000"/>
            <a:headEnd/>
            <a:tailEnd/>
          </a:ln>
        </p:spPr>
        <p:txBody>
          <a:bodyPr wrap="none">
            <a:spAutoFit/>
          </a:bodyPr>
          <a:lstStyle/>
          <a:p>
            <a:pPr eaLnBrk="0" hangingPunct="0"/>
            <a:r>
              <a:rPr kumimoji="0" lang="en-GB" b="1"/>
              <a:t>Literature </a:t>
            </a:r>
          </a:p>
          <a:p>
            <a:pPr eaLnBrk="0" hangingPunct="0"/>
            <a:r>
              <a:rPr kumimoji="0" lang="en-GB" b="1"/>
              <a:t>Review</a:t>
            </a:r>
          </a:p>
        </p:txBody>
      </p:sp>
      <p:sp>
        <p:nvSpPr>
          <p:cNvPr id="41997" name="Text Box 13"/>
          <p:cNvSpPr txBox="1">
            <a:spLocks noChangeArrowheads="1"/>
          </p:cNvSpPr>
          <p:nvPr/>
        </p:nvSpPr>
        <p:spPr bwMode="auto">
          <a:xfrm>
            <a:off x="1990725" y="5803900"/>
            <a:ext cx="1619250" cy="641350"/>
          </a:xfrm>
          <a:prstGeom prst="rect">
            <a:avLst/>
          </a:prstGeom>
          <a:noFill/>
          <a:ln w="9525">
            <a:noFill/>
            <a:miter lim="800000"/>
            <a:headEnd/>
            <a:tailEnd/>
          </a:ln>
        </p:spPr>
        <p:txBody>
          <a:bodyPr wrap="none">
            <a:spAutoFit/>
          </a:bodyPr>
          <a:lstStyle/>
          <a:p>
            <a:pPr eaLnBrk="0" hangingPunct="0"/>
            <a:r>
              <a:rPr kumimoji="0" lang="en-GB" b="1"/>
              <a:t>Experimental</a:t>
            </a:r>
          </a:p>
          <a:p>
            <a:pPr eaLnBrk="0" hangingPunct="0"/>
            <a:r>
              <a:rPr kumimoji="0" lang="en-GB" b="1"/>
              <a:t>Techniques</a:t>
            </a:r>
          </a:p>
        </p:txBody>
      </p:sp>
      <p:sp>
        <p:nvSpPr>
          <p:cNvPr id="41998" name="Text Box 14"/>
          <p:cNvSpPr txBox="1">
            <a:spLocks noChangeArrowheads="1"/>
          </p:cNvSpPr>
          <p:nvPr/>
        </p:nvSpPr>
        <p:spPr bwMode="auto">
          <a:xfrm>
            <a:off x="5651500" y="4868863"/>
            <a:ext cx="725488" cy="336550"/>
          </a:xfrm>
          <a:prstGeom prst="rect">
            <a:avLst/>
          </a:prstGeom>
          <a:noFill/>
          <a:ln w="9525">
            <a:noFill/>
            <a:miter lim="800000"/>
            <a:headEnd/>
            <a:tailEnd/>
          </a:ln>
        </p:spPr>
        <p:txBody>
          <a:bodyPr wrap="none">
            <a:spAutoFit/>
          </a:bodyPr>
          <a:lstStyle/>
          <a:p>
            <a:pPr eaLnBrk="0" hangingPunct="0"/>
            <a:r>
              <a:rPr kumimoji="0" lang="en-GB" sz="1600"/>
              <a:t>Tasks</a:t>
            </a:r>
          </a:p>
        </p:txBody>
      </p:sp>
      <p:sp>
        <p:nvSpPr>
          <p:cNvPr id="41999" name="Text Box 15"/>
          <p:cNvSpPr txBox="1">
            <a:spLocks noChangeArrowheads="1"/>
          </p:cNvSpPr>
          <p:nvPr/>
        </p:nvSpPr>
        <p:spPr bwMode="auto">
          <a:xfrm>
            <a:off x="619125" y="887413"/>
            <a:ext cx="1065213" cy="581025"/>
          </a:xfrm>
          <a:prstGeom prst="rect">
            <a:avLst/>
          </a:prstGeom>
          <a:noFill/>
          <a:ln w="9525">
            <a:noFill/>
            <a:miter lim="800000"/>
            <a:headEnd/>
            <a:tailEnd/>
          </a:ln>
        </p:spPr>
        <p:txBody>
          <a:bodyPr wrap="none">
            <a:spAutoFit/>
          </a:bodyPr>
          <a:lstStyle/>
          <a:p>
            <a:pPr eaLnBrk="0" hangingPunct="0"/>
            <a:r>
              <a:rPr kumimoji="0" lang="en-GB" sz="1600"/>
              <a:t>X-ray</a:t>
            </a:r>
          </a:p>
          <a:p>
            <a:pPr eaLnBrk="0" hangingPunct="0"/>
            <a:r>
              <a:rPr kumimoji="0" lang="en-GB" sz="1600"/>
              <a:t>diffraction</a:t>
            </a:r>
          </a:p>
        </p:txBody>
      </p:sp>
      <p:sp>
        <p:nvSpPr>
          <p:cNvPr id="42000" name="Text Box 16"/>
          <p:cNvSpPr txBox="1">
            <a:spLocks noChangeArrowheads="1"/>
          </p:cNvSpPr>
          <p:nvPr/>
        </p:nvSpPr>
        <p:spPr bwMode="auto">
          <a:xfrm>
            <a:off x="733425" y="4824413"/>
            <a:ext cx="804863" cy="336550"/>
          </a:xfrm>
          <a:prstGeom prst="rect">
            <a:avLst/>
          </a:prstGeom>
          <a:noFill/>
          <a:ln w="9525">
            <a:noFill/>
            <a:miter lim="800000"/>
            <a:headEnd/>
            <a:tailEnd/>
          </a:ln>
        </p:spPr>
        <p:txBody>
          <a:bodyPr wrap="none">
            <a:spAutoFit/>
          </a:bodyPr>
          <a:lstStyle/>
          <a:p>
            <a:pPr eaLnBrk="0" hangingPunct="0"/>
            <a:r>
              <a:rPr kumimoji="0" lang="en-GB" sz="1600"/>
              <a:t>Library</a:t>
            </a:r>
          </a:p>
        </p:txBody>
      </p:sp>
      <p:sp>
        <p:nvSpPr>
          <p:cNvPr id="42001" name="Text Box 17"/>
          <p:cNvSpPr txBox="1">
            <a:spLocks noChangeArrowheads="1"/>
          </p:cNvSpPr>
          <p:nvPr/>
        </p:nvSpPr>
        <p:spPr bwMode="auto">
          <a:xfrm>
            <a:off x="5940425" y="981075"/>
            <a:ext cx="725488" cy="336550"/>
          </a:xfrm>
          <a:prstGeom prst="rect">
            <a:avLst/>
          </a:prstGeom>
          <a:noFill/>
          <a:ln w="9525">
            <a:noFill/>
            <a:miter lim="800000"/>
            <a:headEnd/>
            <a:tailEnd/>
          </a:ln>
        </p:spPr>
        <p:txBody>
          <a:bodyPr wrap="none">
            <a:spAutoFit/>
          </a:bodyPr>
          <a:lstStyle/>
          <a:p>
            <a:pPr eaLnBrk="0" hangingPunct="0"/>
            <a:r>
              <a:rPr kumimoji="0" lang="en-GB" sz="1600"/>
              <a:t>Tasks</a:t>
            </a:r>
          </a:p>
        </p:txBody>
      </p:sp>
      <p:sp>
        <p:nvSpPr>
          <p:cNvPr id="42002" name="Text Box 18"/>
          <p:cNvSpPr txBox="1">
            <a:spLocks noChangeArrowheads="1"/>
          </p:cNvSpPr>
          <p:nvPr/>
        </p:nvSpPr>
        <p:spPr bwMode="auto">
          <a:xfrm>
            <a:off x="3032125" y="950913"/>
            <a:ext cx="1174750" cy="581025"/>
          </a:xfrm>
          <a:prstGeom prst="rect">
            <a:avLst/>
          </a:prstGeom>
          <a:noFill/>
          <a:ln w="9525">
            <a:noFill/>
            <a:miter lim="800000"/>
            <a:headEnd/>
            <a:tailEnd/>
          </a:ln>
        </p:spPr>
        <p:txBody>
          <a:bodyPr wrap="none">
            <a:spAutoFit/>
          </a:bodyPr>
          <a:lstStyle/>
          <a:p>
            <a:pPr eaLnBrk="0" hangingPunct="0"/>
            <a:r>
              <a:rPr kumimoji="0" lang="en-GB" sz="1600"/>
              <a:t>Dislocation</a:t>
            </a:r>
          </a:p>
          <a:p>
            <a:pPr eaLnBrk="0" hangingPunct="0"/>
            <a:r>
              <a:rPr kumimoji="0" lang="en-GB" sz="1600"/>
              <a:t>production</a:t>
            </a:r>
          </a:p>
        </p:txBody>
      </p:sp>
      <p:sp>
        <p:nvSpPr>
          <p:cNvPr id="116755" name="Text Box 19"/>
          <p:cNvSpPr txBox="1">
            <a:spLocks noChangeArrowheads="1"/>
          </p:cNvSpPr>
          <p:nvPr/>
        </p:nvSpPr>
        <p:spPr bwMode="auto">
          <a:xfrm>
            <a:off x="7143750" y="5272088"/>
            <a:ext cx="1827213" cy="1187450"/>
          </a:xfrm>
          <a:prstGeom prst="rect">
            <a:avLst/>
          </a:prstGeom>
          <a:noFill/>
          <a:ln w="12700">
            <a:noFill/>
            <a:miter lim="800000"/>
            <a:headEnd/>
            <a:tailEnd/>
          </a:ln>
          <a:effectLst/>
        </p:spPr>
        <p:txBody>
          <a:bodyPr wrap="none">
            <a:spAutoFit/>
          </a:bodyPr>
          <a:lstStyle/>
          <a:p>
            <a:pPr eaLnBrk="0" hangingPunct="0">
              <a:defRPr/>
            </a:pPr>
            <a:r>
              <a:rPr kumimoji="0" lang="en-GB" sz="2400" b="1">
                <a:effectLst>
                  <a:outerShdw blurRad="38100" dist="38100" dir="2700000" algn="tl">
                    <a:srgbClr val="C0C0C0"/>
                  </a:outerShdw>
                </a:effectLst>
              </a:rPr>
              <a:t>Work </a:t>
            </a:r>
          </a:p>
          <a:p>
            <a:pPr eaLnBrk="0" hangingPunct="0">
              <a:defRPr/>
            </a:pPr>
            <a:r>
              <a:rPr kumimoji="0" lang="en-GB" sz="2400" b="1">
                <a:effectLst>
                  <a:outerShdw blurRad="38100" dist="38100" dir="2700000" algn="tl">
                    <a:srgbClr val="C0C0C0"/>
                  </a:outerShdw>
                </a:effectLst>
              </a:rPr>
              <a:t>Breakdown</a:t>
            </a:r>
          </a:p>
          <a:p>
            <a:pPr eaLnBrk="0" hangingPunct="0">
              <a:defRPr/>
            </a:pPr>
            <a:r>
              <a:rPr kumimoji="0" lang="en-GB" sz="2400" b="1">
                <a:effectLst>
                  <a:outerShdw blurRad="38100" dist="38100" dir="2700000" algn="tl">
                    <a:srgbClr val="C0C0C0"/>
                  </a:outerShdw>
                </a:effectLst>
              </a:rPr>
              <a:t>Structure</a:t>
            </a:r>
          </a:p>
        </p:txBody>
      </p:sp>
      <p:sp>
        <p:nvSpPr>
          <p:cNvPr id="42004" name="Text Box 20"/>
          <p:cNvSpPr txBox="1">
            <a:spLocks noChangeArrowheads="1"/>
          </p:cNvSpPr>
          <p:nvPr/>
        </p:nvSpPr>
        <p:spPr bwMode="auto">
          <a:xfrm>
            <a:off x="2536825" y="3998913"/>
            <a:ext cx="1189038" cy="336550"/>
          </a:xfrm>
          <a:prstGeom prst="rect">
            <a:avLst/>
          </a:prstGeom>
          <a:noFill/>
          <a:ln w="9525">
            <a:noFill/>
            <a:miter lim="800000"/>
            <a:headEnd/>
            <a:tailEnd/>
          </a:ln>
        </p:spPr>
        <p:txBody>
          <a:bodyPr wrap="none">
            <a:spAutoFit/>
          </a:bodyPr>
          <a:lstStyle/>
          <a:p>
            <a:pPr eaLnBrk="0" hangingPunct="0"/>
            <a:r>
              <a:rPr kumimoji="0" lang="en-GB" sz="1600"/>
              <a:t>Indentation</a:t>
            </a:r>
          </a:p>
        </p:txBody>
      </p:sp>
      <p:sp>
        <p:nvSpPr>
          <p:cNvPr id="42005" name="Text Box 21"/>
          <p:cNvSpPr txBox="1">
            <a:spLocks noChangeArrowheads="1"/>
          </p:cNvSpPr>
          <p:nvPr/>
        </p:nvSpPr>
        <p:spPr bwMode="auto">
          <a:xfrm>
            <a:off x="1914525" y="4900613"/>
            <a:ext cx="1174750" cy="581025"/>
          </a:xfrm>
          <a:prstGeom prst="rect">
            <a:avLst/>
          </a:prstGeom>
          <a:noFill/>
          <a:ln w="9525">
            <a:noFill/>
            <a:miter lim="800000"/>
            <a:headEnd/>
            <a:tailEnd/>
          </a:ln>
        </p:spPr>
        <p:txBody>
          <a:bodyPr wrap="none">
            <a:spAutoFit/>
          </a:bodyPr>
          <a:lstStyle/>
          <a:p>
            <a:pPr eaLnBrk="0" hangingPunct="0"/>
            <a:r>
              <a:rPr kumimoji="0" lang="en-GB" sz="1600"/>
              <a:t>Dislocation</a:t>
            </a:r>
          </a:p>
          <a:p>
            <a:pPr eaLnBrk="0" hangingPunct="0"/>
            <a:r>
              <a:rPr kumimoji="0" lang="en-GB" sz="1600"/>
              <a:t>Velocity</a:t>
            </a:r>
          </a:p>
        </p:txBody>
      </p:sp>
      <p:sp>
        <p:nvSpPr>
          <p:cNvPr id="42006" name="Text Box 22"/>
          <p:cNvSpPr txBox="1">
            <a:spLocks noChangeArrowheads="1"/>
          </p:cNvSpPr>
          <p:nvPr/>
        </p:nvSpPr>
        <p:spPr bwMode="auto">
          <a:xfrm>
            <a:off x="720725" y="1535113"/>
            <a:ext cx="1471613" cy="336550"/>
          </a:xfrm>
          <a:prstGeom prst="rect">
            <a:avLst/>
          </a:prstGeom>
          <a:noFill/>
          <a:ln w="9525">
            <a:noFill/>
            <a:miter lim="800000"/>
            <a:headEnd/>
            <a:tailEnd/>
          </a:ln>
        </p:spPr>
        <p:txBody>
          <a:bodyPr wrap="none">
            <a:spAutoFit/>
          </a:bodyPr>
          <a:lstStyle/>
          <a:p>
            <a:pPr eaLnBrk="0" hangingPunct="0"/>
            <a:r>
              <a:rPr kumimoji="0" lang="en-GB" sz="1600"/>
              <a:t>Crystal cutting</a:t>
            </a:r>
          </a:p>
        </p:txBody>
      </p:sp>
      <p:sp>
        <p:nvSpPr>
          <p:cNvPr id="42007" name="Text Box 23"/>
          <p:cNvSpPr txBox="1">
            <a:spLocks noChangeArrowheads="1"/>
          </p:cNvSpPr>
          <p:nvPr/>
        </p:nvSpPr>
        <p:spPr bwMode="auto">
          <a:xfrm>
            <a:off x="6372225" y="620713"/>
            <a:ext cx="654050" cy="366712"/>
          </a:xfrm>
          <a:prstGeom prst="rect">
            <a:avLst/>
          </a:prstGeom>
          <a:noFill/>
          <a:ln w="9525">
            <a:noFill/>
            <a:miter lim="800000"/>
            <a:headEnd/>
            <a:tailEnd/>
          </a:ln>
        </p:spPr>
        <p:txBody>
          <a:bodyPr wrap="none">
            <a:spAutoFit/>
          </a:bodyPr>
          <a:lstStyle/>
          <a:p>
            <a:pPr eaLnBrk="0" hangingPunct="0"/>
            <a:r>
              <a:rPr kumimoji="0" lang="en-GB" b="1"/>
              <a:t>Viva</a:t>
            </a:r>
          </a:p>
        </p:txBody>
      </p:sp>
      <p:sp>
        <p:nvSpPr>
          <p:cNvPr id="42008" name="Text Box 24"/>
          <p:cNvSpPr txBox="1">
            <a:spLocks noChangeArrowheads="1"/>
          </p:cNvSpPr>
          <p:nvPr/>
        </p:nvSpPr>
        <p:spPr bwMode="auto">
          <a:xfrm>
            <a:off x="758825" y="4379913"/>
            <a:ext cx="1222375" cy="336550"/>
          </a:xfrm>
          <a:prstGeom prst="rect">
            <a:avLst/>
          </a:prstGeom>
          <a:noFill/>
          <a:ln w="9525">
            <a:noFill/>
            <a:miter lim="800000"/>
            <a:headEnd/>
            <a:tailEnd/>
          </a:ln>
        </p:spPr>
        <p:txBody>
          <a:bodyPr wrap="none">
            <a:spAutoFit/>
          </a:bodyPr>
          <a:lstStyle/>
          <a:p>
            <a:pPr eaLnBrk="0" hangingPunct="0"/>
            <a:r>
              <a:rPr kumimoji="0" lang="en-GB" sz="1600"/>
              <a:t>Co-workers</a:t>
            </a:r>
          </a:p>
        </p:txBody>
      </p:sp>
      <p:sp>
        <p:nvSpPr>
          <p:cNvPr id="42009" name="Text Box 25"/>
          <p:cNvSpPr txBox="1">
            <a:spLocks noChangeArrowheads="1"/>
          </p:cNvSpPr>
          <p:nvPr/>
        </p:nvSpPr>
        <p:spPr bwMode="auto">
          <a:xfrm>
            <a:off x="1203325" y="3884613"/>
            <a:ext cx="874713" cy="336550"/>
          </a:xfrm>
          <a:prstGeom prst="rect">
            <a:avLst/>
          </a:prstGeom>
          <a:noFill/>
          <a:ln w="9525">
            <a:noFill/>
            <a:miter lim="800000"/>
            <a:headEnd/>
            <a:tailEnd/>
          </a:ln>
        </p:spPr>
        <p:txBody>
          <a:bodyPr wrap="none">
            <a:spAutoFit/>
          </a:bodyPr>
          <a:lstStyle/>
          <a:p>
            <a:pPr eaLnBrk="0" hangingPunct="0"/>
            <a:r>
              <a:rPr kumimoji="0" lang="en-GB" sz="1600"/>
              <a:t>Internet</a:t>
            </a:r>
          </a:p>
        </p:txBody>
      </p:sp>
      <p:sp>
        <p:nvSpPr>
          <p:cNvPr id="42010" name="Text Box 26"/>
          <p:cNvSpPr txBox="1">
            <a:spLocks noChangeArrowheads="1"/>
          </p:cNvSpPr>
          <p:nvPr/>
        </p:nvSpPr>
        <p:spPr bwMode="auto">
          <a:xfrm>
            <a:off x="860425" y="1992313"/>
            <a:ext cx="1671638" cy="336550"/>
          </a:xfrm>
          <a:prstGeom prst="rect">
            <a:avLst/>
          </a:prstGeom>
          <a:noFill/>
          <a:ln w="9525">
            <a:noFill/>
            <a:miter lim="800000"/>
            <a:headEnd/>
            <a:tailEnd/>
          </a:ln>
        </p:spPr>
        <p:txBody>
          <a:bodyPr wrap="none">
            <a:spAutoFit/>
          </a:bodyPr>
          <a:lstStyle/>
          <a:p>
            <a:pPr eaLnBrk="0" hangingPunct="0"/>
            <a:r>
              <a:rPr kumimoji="0" lang="en-GB" sz="1600"/>
              <a:t>Crystal polishing</a:t>
            </a:r>
          </a:p>
        </p:txBody>
      </p:sp>
      <p:sp>
        <p:nvSpPr>
          <p:cNvPr id="42011" name="Text Box 27"/>
          <p:cNvSpPr txBox="1">
            <a:spLocks noChangeArrowheads="1"/>
          </p:cNvSpPr>
          <p:nvPr/>
        </p:nvSpPr>
        <p:spPr bwMode="auto">
          <a:xfrm>
            <a:off x="2295525" y="203200"/>
            <a:ext cx="2330450" cy="641350"/>
          </a:xfrm>
          <a:prstGeom prst="rect">
            <a:avLst/>
          </a:prstGeom>
          <a:noFill/>
          <a:ln w="9525">
            <a:noFill/>
            <a:miter lim="800000"/>
            <a:headEnd/>
            <a:tailEnd/>
          </a:ln>
        </p:spPr>
        <p:txBody>
          <a:bodyPr wrap="none">
            <a:spAutoFit/>
          </a:bodyPr>
          <a:lstStyle/>
          <a:p>
            <a:pPr eaLnBrk="0" hangingPunct="0"/>
            <a:r>
              <a:rPr kumimoji="0" lang="en-GB" b="1"/>
              <a:t>Dislocation velocity</a:t>
            </a:r>
          </a:p>
          <a:p>
            <a:pPr eaLnBrk="0" hangingPunct="0"/>
            <a:r>
              <a:rPr kumimoji="0" lang="en-GB" b="1"/>
              <a:t>measurements</a:t>
            </a:r>
          </a:p>
        </p:txBody>
      </p:sp>
      <p:sp>
        <p:nvSpPr>
          <p:cNvPr id="42012" name="Line 28"/>
          <p:cNvSpPr>
            <a:spLocks noChangeShapeType="1"/>
          </p:cNvSpPr>
          <p:nvPr/>
        </p:nvSpPr>
        <p:spPr bwMode="auto">
          <a:xfrm flipV="1">
            <a:off x="4492625" y="3251200"/>
            <a:ext cx="1905000" cy="2590800"/>
          </a:xfrm>
          <a:prstGeom prst="line">
            <a:avLst/>
          </a:prstGeom>
          <a:noFill/>
          <a:ln w="38100">
            <a:solidFill>
              <a:schemeClr val="tx1"/>
            </a:solidFill>
            <a:prstDash val="sysDot"/>
            <a:round/>
            <a:headEnd/>
            <a:tailEnd/>
          </a:ln>
        </p:spPr>
        <p:txBody>
          <a:bodyPr wrap="none" anchor="ctr"/>
          <a:lstStyle/>
          <a:p>
            <a:endParaRPr lang="en-GB"/>
          </a:p>
        </p:txBody>
      </p:sp>
      <p:sp>
        <p:nvSpPr>
          <p:cNvPr id="42013" name="Text Box 29"/>
          <p:cNvSpPr txBox="1">
            <a:spLocks noChangeArrowheads="1"/>
          </p:cNvSpPr>
          <p:nvPr/>
        </p:nvSpPr>
        <p:spPr bwMode="auto">
          <a:xfrm>
            <a:off x="3679825" y="5880100"/>
            <a:ext cx="1797050" cy="641350"/>
          </a:xfrm>
          <a:prstGeom prst="rect">
            <a:avLst/>
          </a:prstGeom>
          <a:noFill/>
          <a:ln w="9525">
            <a:noFill/>
            <a:miter lim="800000"/>
            <a:headEnd/>
            <a:tailEnd/>
          </a:ln>
        </p:spPr>
        <p:txBody>
          <a:bodyPr wrap="none">
            <a:spAutoFit/>
          </a:bodyPr>
          <a:lstStyle/>
          <a:p>
            <a:pPr eaLnBrk="0" hangingPunct="0"/>
            <a:r>
              <a:rPr kumimoji="0" lang="en-GB" b="1"/>
              <a:t>Indentation </a:t>
            </a:r>
          </a:p>
          <a:p>
            <a:pPr eaLnBrk="0" hangingPunct="0"/>
            <a:r>
              <a:rPr kumimoji="0" lang="en-GB" b="1"/>
              <a:t>measurements</a:t>
            </a:r>
          </a:p>
        </p:txBody>
      </p:sp>
      <p:sp>
        <p:nvSpPr>
          <p:cNvPr id="42014" name="Text Box 30"/>
          <p:cNvSpPr txBox="1">
            <a:spLocks noChangeArrowheads="1"/>
          </p:cNvSpPr>
          <p:nvPr/>
        </p:nvSpPr>
        <p:spPr bwMode="auto">
          <a:xfrm>
            <a:off x="4276725" y="4887913"/>
            <a:ext cx="725488" cy="336550"/>
          </a:xfrm>
          <a:prstGeom prst="rect">
            <a:avLst/>
          </a:prstGeom>
          <a:noFill/>
          <a:ln w="9525">
            <a:noFill/>
            <a:miter lim="800000"/>
            <a:headEnd/>
            <a:tailEnd/>
          </a:ln>
        </p:spPr>
        <p:txBody>
          <a:bodyPr wrap="none">
            <a:spAutoFit/>
          </a:bodyPr>
          <a:lstStyle/>
          <a:p>
            <a:pPr eaLnBrk="0" hangingPunct="0"/>
            <a:r>
              <a:rPr kumimoji="0" lang="en-GB" sz="1600"/>
              <a:t>Tasks</a:t>
            </a:r>
          </a:p>
        </p:txBody>
      </p:sp>
      <p:sp>
        <p:nvSpPr>
          <p:cNvPr id="42015" name="Text Box 31"/>
          <p:cNvSpPr txBox="1">
            <a:spLocks noChangeArrowheads="1"/>
          </p:cNvSpPr>
          <p:nvPr/>
        </p:nvSpPr>
        <p:spPr bwMode="auto">
          <a:xfrm>
            <a:off x="3451225" y="1624013"/>
            <a:ext cx="1243013" cy="581025"/>
          </a:xfrm>
          <a:prstGeom prst="rect">
            <a:avLst/>
          </a:prstGeom>
          <a:noFill/>
          <a:ln w="9525">
            <a:noFill/>
            <a:miter lim="800000"/>
            <a:headEnd/>
            <a:tailEnd/>
          </a:ln>
        </p:spPr>
        <p:txBody>
          <a:bodyPr wrap="none">
            <a:spAutoFit/>
          </a:bodyPr>
          <a:lstStyle/>
          <a:p>
            <a:pPr eaLnBrk="0" hangingPunct="0"/>
            <a:r>
              <a:rPr kumimoji="0" lang="en-GB" sz="1600"/>
              <a:t>Stressing</a:t>
            </a:r>
          </a:p>
          <a:p>
            <a:pPr eaLnBrk="0" hangingPunct="0"/>
            <a:r>
              <a:rPr kumimoji="0" lang="en-GB" sz="1600"/>
              <a:t>dislocations</a:t>
            </a:r>
          </a:p>
        </p:txBody>
      </p:sp>
      <p:sp>
        <p:nvSpPr>
          <p:cNvPr id="42016" name="Text Box 32"/>
          <p:cNvSpPr txBox="1">
            <a:spLocks noChangeArrowheads="1"/>
          </p:cNvSpPr>
          <p:nvPr/>
        </p:nvSpPr>
        <p:spPr bwMode="auto">
          <a:xfrm>
            <a:off x="3908425" y="2373313"/>
            <a:ext cx="1528763" cy="581025"/>
          </a:xfrm>
          <a:prstGeom prst="rect">
            <a:avLst/>
          </a:prstGeom>
          <a:noFill/>
          <a:ln w="9525">
            <a:noFill/>
            <a:miter lim="800000"/>
            <a:headEnd/>
            <a:tailEnd/>
          </a:ln>
        </p:spPr>
        <p:txBody>
          <a:bodyPr wrap="none">
            <a:spAutoFit/>
          </a:bodyPr>
          <a:lstStyle/>
          <a:p>
            <a:pPr eaLnBrk="0" hangingPunct="0"/>
            <a:r>
              <a:rPr kumimoji="0" lang="en-GB" sz="1600"/>
              <a:t>Velocity</a:t>
            </a:r>
          </a:p>
          <a:p>
            <a:pPr eaLnBrk="0" hangingPunct="0"/>
            <a:r>
              <a:rPr kumimoji="0" lang="en-GB" sz="1600"/>
              <a:t>measurements</a:t>
            </a:r>
          </a:p>
        </p:txBody>
      </p:sp>
      <p:sp>
        <p:nvSpPr>
          <p:cNvPr id="42017" name="Text Box 33"/>
          <p:cNvSpPr txBox="1">
            <a:spLocks noChangeArrowheads="1"/>
          </p:cNvSpPr>
          <p:nvPr/>
        </p:nvSpPr>
        <p:spPr bwMode="auto">
          <a:xfrm>
            <a:off x="1216025" y="2487613"/>
            <a:ext cx="1527175" cy="336550"/>
          </a:xfrm>
          <a:prstGeom prst="rect">
            <a:avLst/>
          </a:prstGeom>
          <a:noFill/>
          <a:ln w="9525">
            <a:noFill/>
            <a:miter lim="800000"/>
            <a:headEnd/>
            <a:tailEnd/>
          </a:ln>
        </p:spPr>
        <p:txBody>
          <a:bodyPr wrap="none">
            <a:spAutoFit/>
          </a:bodyPr>
          <a:lstStyle/>
          <a:p>
            <a:pPr eaLnBrk="0" hangingPunct="0"/>
            <a:r>
              <a:rPr kumimoji="0" lang="en-GB" sz="1600"/>
              <a:t>Crystal etching</a:t>
            </a:r>
          </a:p>
        </p:txBody>
      </p:sp>
      <p:sp>
        <p:nvSpPr>
          <p:cNvPr id="42018" name="Text Box 34"/>
          <p:cNvSpPr txBox="1">
            <a:spLocks noChangeArrowheads="1"/>
          </p:cNvSpPr>
          <p:nvPr/>
        </p:nvSpPr>
        <p:spPr bwMode="auto">
          <a:xfrm>
            <a:off x="238125" y="2906713"/>
            <a:ext cx="1889125" cy="336550"/>
          </a:xfrm>
          <a:prstGeom prst="rect">
            <a:avLst/>
          </a:prstGeom>
          <a:noFill/>
          <a:ln w="9525">
            <a:noFill/>
            <a:miter lim="800000"/>
            <a:headEnd/>
            <a:tailEnd/>
          </a:ln>
        </p:spPr>
        <p:txBody>
          <a:bodyPr wrap="none">
            <a:spAutoFit/>
          </a:bodyPr>
          <a:lstStyle/>
          <a:p>
            <a:pPr eaLnBrk="0" hangingPunct="0"/>
            <a:r>
              <a:rPr kumimoji="0" lang="en-GB" sz="1600" b="1" i="1"/>
              <a:t>Health and Safety</a:t>
            </a:r>
          </a:p>
        </p:txBody>
      </p:sp>
      <p:sp>
        <p:nvSpPr>
          <p:cNvPr id="42019" name="Line 35"/>
          <p:cNvSpPr>
            <a:spLocks noChangeShapeType="1"/>
          </p:cNvSpPr>
          <p:nvPr/>
        </p:nvSpPr>
        <p:spPr bwMode="auto">
          <a:xfrm>
            <a:off x="5219700" y="692150"/>
            <a:ext cx="1905000" cy="2590800"/>
          </a:xfrm>
          <a:prstGeom prst="line">
            <a:avLst/>
          </a:prstGeom>
          <a:noFill/>
          <a:ln w="38100">
            <a:solidFill>
              <a:schemeClr val="tx1"/>
            </a:solidFill>
            <a:prstDash val="sysDot"/>
            <a:round/>
            <a:headEnd/>
            <a:tailEnd/>
          </a:ln>
        </p:spPr>
        <p:txBody>
          <a:bodyPr wrap="none" anchor="ctr"/>
          <a:lstStyle/>
          <a:p>
            <a:endParaRPr lang="en-GB"/>
          </a:p>
        </p:txBody>
      </p:sp>
      <p:sp>
        <p:nvSpPr>
          <p:cNvPr id="42020" name="Text Box 36"/>
          <p:cNvSpPr txBox="1">
            <a:spLocks noChangeArrowheads="1"/>
          </p:cNvSpPr>
          <p:nvPr/>
        </p:nvSpPr>
        <p:spPr bwMode="auto">
          <a:xfrm>
            <a:off x="4716463" y="981075"/>
            <a:ext cx="725487" cy="336550"/>
          </a:xfrm>
          <a:prstGeom prst="rect">
            <a:avLst/>
          </a:prstGeom>
          <a:noFill/>
          <a:ln w="9525">
            <a:noFill/>
            <a:miter lim="800000"/>
            <a:headEnd/>
            <a:tailEnd/>
          </a:ln>
        </p:spPr>
        <p:txBody>
          <a:bodyPr wrap="none">
            <a:spAutoFit/>
          </a:bodyPr>
          <a:lstStyle/>
          <a:p>
            <a:pPr eaLnBrk="0" hangingPunct="0"/>
            <a:r>
              <a:rPr kumimoji="0" lang="en-GB" sz="1600"/>
              <a:t>Tasks</a:t>
            </a:r>
          </a:p>
        </p:txBody>
      </p:sp>
      <p:sp>
        <p:nvSpPr>
          <p:cNvPr id="42021" name="Text Box 37"/>
          <p:cNvSpPr txBox="1">
            <a:spLocks noChangeArrowheads="1"/>
          </p:cNvSpPr>
          <p:nvPr/>
        </p:nvSpPr>
        <p:spPr bwMode="auto">
          <a:xfrm>
            <a:off x="4572000" y="333375"/>
            <a:ext cx="1657350" cy="366713"/>
          </a:xfrm>
          <a:prstGeom prst="rect">
            <a:avLst/>
          </a:prstGeom>
          <a:noFill/>
          <a:ln w="9525">
            <a:noFill/>
            <a:miter lim="800000"/>
            <a:headEnd/>
            <a:tailEnd/>
          </a:ln>
        </p:spPr>
        <p:txBody>
          <a:bodyPr wrap="none">
            <a:spAutoFit/>
          </a:bodyPr>
          <a:lstStyle/>
          <a:p>
            <a:pPr eaLnBrk="0" hangingPunct="0"/>
            <a:r>
              <a:rPr kumimoji="0" lang="en-GB" b="1"/>
              <a:t>Interpretation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ctrTitle"/>
          </p:nvPr>
        </p:nvSpPr>
        <p:spPr>
          <a:xfrm>
            <a:off x="1187624" y="186184"/>
            <a:ext cx="6046788" cy="579437"/>
          </a:xfrm>
        </p:spPr>
        <p:txBody>
          <a:bodyPr/>
          <a:lstStyle/>
          <a:p>
            <a:pPr>
              <a:defRPr/>
            </a:pPr>
            <a:r>
              <a:rPr lang="en-GB" sz="3200" b="1" dirty="0">
                <a:effectLst>
                  <a:outerShdw blurRad="38100" dist="38100" dir="2700000" algn="tl">
                    <a:srgbClr val="C0C0C0"/>
                  </a:outerShdw>
                </a:effectLst>
              </a:rPr>
              <a:t>Summary</a:t>
            </a:r>
          </a:p>
        </p:txBody>
      </p:sp>
      <p:sp>
        <p:nvSpPr>
          <p:cNvPr id="43011" name="Rectangle 3"/>
          <p:cNvSpPr>
            <a:spLocks noGrp="1" noChangeArrowheads="1"/>
          </p:cNvSpPr>
          <p:nvPr>
            <p:ph type="subTitle" idx="1"/>
          </p:nvPr>
        </p:nvSpPr>
        <p:spPr>
          <a:xfrm>
            <a:off x="650875" y="1268760"/>
            <a:ext cx="7842250" cy="5113337"/>
          </a:xfrm>
        </p:spPr>
        <p:txBody>
          <a:bodyPr>
            <a:normAutofit/>
          </a:bodyPr>
          <a:lstStyle/>
          <a:p>
            <a:pPr algn="l">
              <a:lnSpc>
                <a:spcPct val="80000"/>
              </a:lnSpc>
            </a:pPr>
            <a:r>
              <a:rPr lang="en-GB" sz="2000" dirty="0"/>
              <a:t>Project Management is something you need to do - whether you intend to work in industry or services, or to remain in academic life.</a:t>
            </a:r>
          </a:p>
          <a:p>
            <a:pPr algn="l">
              <a:lnSpc>
                <a:spcPct val="80000"/>
              </a:lnSpc>
            </a:pPr>
            <a:endParaRPr lang="en-GB" sz="2000" dirty="0"/>
          </a:p>
          <a:p>
            <a:pPr algn="l">
              <a:lnSpc>
                <a:spcPct val="80000"/>
              </a:lnSpc>
            </a:pPr>
            <a:r>
              <a:rPr lang="en-GB" sz="2000" dirty="0"/>
              <a:t>The level of Project Management/Planning needs to be appropriate to the tasks.</a:t>
            </a:r>
          </a:p>
          <a:p>
            <a:pPr algn="l">
              <a:lnSpc>
                <a:spcPct val="80000"/>
              </a:lnSpc>
            </a:pPr>
            <a:endParaRPr lang="en-GB" sz="2000" dirty="0"/>
          </a:p>
          <a:p>
            <a:pPr algn="l">
              <a:lnSpc>
                <a:spcPct val="80000"/>
              </a:lnSpc>
            </a:pPr>
            <a:r>
              <a:rPr lang="en-GB" sz="2000" dirty="0"/>
              <a:t>There are plenty of tools available to assist you. </a:t>
            </a:r>
          </a:p>
          <a:p>
            <a:pPr algn="l">
              <a:lnSpc>
                <a:spcPct val="80000"/>
              </a:lnSpc>
              <a:buFontTx/>
              <a:buNone/>
            </a:pPr>
            <a:r>
              <a:rPr lang="en-GB" sz="2000" dirty="0"/>
              <a:t>Work Breakdown Structures and Gantt Charts are probably most appropriate for D. Phil work.</a:t>
            </a:r>
          </a:p>
          <a:p>
            <a:pPr algn="l">
              <a:lnSpc>
                <a:spcPct val="80000"/>
              </a:lnSpc>
            </a:pPr>
            <a:endParaRPr lang="en-GB" sz="2000" dirty="0"/>
          </a:p>
          <a:p>
            <a:pPr algn="l">
              <a:lnSpc>
                <a:spcPct val="80000"/>
              </a:lnSpc>
            </a:pPr>
            <a:r>
              <a:rPr lang="en-GB" sz="2000" dirty="0"/>
              <a:t>Use Milestones/Quality measurements to assess progress.</a:t>
            </a:r>
          </a:p>
          <a:p>
            <a:pPr algn="l">
              <a:lnSpc>
                <a:spcPct val="80000"/>
              </a:lnSpc>
            </a:pPr>
            <a:endParaRPr lang="en-GB" sz="2000" dirty="0"/>
          </a:p>
          <a:p>
            <a:pPr algn="l">
              <a:lnSpc>
                <a:spcPct val="80000"/>
              </a:lnSpc>
            </a:pPr>
            <a:r>
              <a:rPr lang="en-GB" sz="2000" dirty="0"/>
              <a:t>The Project Plan can be changed!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ctrTitle"/>
          </p:nvPr>
        </p:nvSpPr>
        <p:spPr>
          <a:xfrm>
            <a:off x="1042988" y="260350"/>
            <a:ext cx="6191250" cy="579438"/>
          </a:xfrm>
        </p:spPr>
        <p:txBody>
          <a:bodyPr/>
          <a:lstStyle/>
          <a:p>
            <a:pPr>
              <a:defRPr/>
            </a:pPr>
            <a:r>
              <a:rPr lang="en-GB" sz="3200" b="1" dirty="0">
                <a:effectLst>
                  <a:outerShdw blurRad="38100" dist="38100" dir="2700000" algn="tl">
                    <a:srgbClr val="C0C0C0"/>
                  </a:outerShdw>
                </a:effectLst>
              </a:rPr>
              <a:t>Gantt Chart</a:t>
            </a:r>
          </a:p>
        </p:txBody>
      </p:sp>
      <p:graphicFrame>
        <p:nvGraphicFramePr>
          <p:cNvPr id="3074" name="Object 3"/>
          <p:cNvGraphicFramePr>
            <a:graphicFrameLocks noChangeAspect="1"/>
          </p:cNvGraphicFramePr>
          <p:nvPr>
            <p:extLst>
              <p:ext uri="{D42A27DB-BD31-4B8C-83A1-F6EECF244321}">
                <p14:modId xmlns:p14="http://schemas.microsoft.com/office/powerpoint/2010/main" val="2772773754"/>
              </p:ext>
            </p:extLst>
          </p:nvPr>
        </p:nvGraphicFramePr>
        <p:xfrm>
          <a:off x="464344" y="1224756"/>
          <a:ext cx="8215312" cy="4408487"/>
        </p:xfrm>
        <a:graphic>
          <a:graphicData uri="http://schemas.openxmlformats.org/presentationml/2006/ole">
            <mc:AlternateContent xmlns:mc="http://schemas.openxmlformats.org/markup-compatibility/2006">
              <mc:Choice xmlns:v="urn:schemas-microsoft-com:vml" Requires="v">
                <p:oleObj spid="_x0000_s3074" name="Worksheet" r:id="rId4" imgW="6350011" imgH="3371794" progId="Excel.Sheet.8">
                  <p:embed/>
                </p:oleObj>
              </mc:Choice>
              <mc:Fallback>
                <p:oleObj name="Worksheet" r:id="rId4" imgW="6350011" imgH="3371794" progId="Excel.Sheet.8">
                  <p:embed/>
                  <p:pic>
                    <p:nvPicPr>
                      <p:cNvPr id="3074" name="Object 3"/>
                      <p:cNvPicPr>
                        <a:picLocks noChangeAspect="1" noChangeArrowheads="1"/>
                      </p:cNvPicPr>
                      <p:nvPr/>
                    </p:nvPicPr>
                    <p:blipFill>
                      <a:blip r:embed="rId5"/>
                      <a:srcRect/>
                      <a:stretch>
                        <a:fillRect/>
                      </a:stretch>
                    </p:blipFill>
                    <p:spPr bwMode="auto">
                      <a:xfrm>
                        <a:off x="464344" y="1224756"/>
                        <a:ext cx="8215312" cy="4408487"/>
                      </a:xfrm>
                      <a:prstGeom prst="rect">
                        <a:avLst/>
                      </a:prstGeom>
                      <a:noFill/>
                      <a:ln>
                        <a:noFill/>
                      </a:ln>
                      <a:effec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1439863" y="252413"/>
            <a:ext cx="5916612" cy="579437"/>
          </a:xfrm>
        </p:spPr>
        <p:txBody>
          <a:bodyPr/>
          <a:lstStyle/>
          <a:p>
            <a:pPr>
              <a:defRPr/>
            </a:pPr>
            <a:r>
              <a:rPr lang="en-GB" sz="3200" b="1" dirty="0">
                <a:effectLst>
                  <a:outerShdw blurRad="38100" dist="38100" dir="2700000" algn="tl">
                    <a:srgbClr val="C0C0C0"/>
                  </a:outerShdw>
                </a:effectLst>
              </a:rPr>
              <a:t>My background</a:t>
            </a:r>
          </a:p>
        </p:txBody>
      </p:sp>
      <p:sp>
        <p:nvSpPr>
          <p:cNvPr id="22531" name="Rectangle 3"/>
          <p:cNvSpPr>
            <a:spLocks noGrp="1" noChangeArrowheads="1"/>
          </p:cNvSpPr>
          <p:nvPr>
            <p:ph type="subTitle" idx="1"/>
          </p:nvPr>
        </p:nvSpPr>
        <p:spPr>
          <a:xfrm>
            <a:off x="611560" y="980728"/>
            <a:ext cx="7894638" cy="5360987"/>
          </a:xfrm>
        </p:spPr>
        <p:txBody>
          <a:bodyPr>
            <a:noAutofit/>
          </a:bodyPr>
          <a:lstStyle/>
          <a:p>
            <a:pPr algn="l">
              <a:lnSpc>
                <a:spcPct val="90000"/>
              </a:lnSpc>
            </a:pPr>
            <a:r>
              <a:rPr lang="en-GB" sz="2000" i="1" dirty="0"/>
              <a:t>1978 – 1989, 1992 - 1995 Materials Dept., Oxford University</a:t>
            </a:r>
          </a:p>
          <a:p>
            <a:pPr marL="0" indent="0" algn="l">
              <a:lnSpc>
                <a:spcPct val="90000"/>
              </a:lnSpc>
              <a:buNone/>
            </a:pPr>
            <a:r>
              <a:rPr lang="en-GB" sz="2000" dirty="0"/>
              <a:t>	Undergraduate, post-graduate, post-doc </a:t>
            </a:r>
          </a:p>
          <a:p>
            <a:pPr algn="l">
              <a:lnSpc>
                <a:spcPct val="90000"/>
              </a:lnSpc>
            </a:pPr>
            <a:endParaRPr lang="en-GB" sz="2000" dirty="0"/>
          </a:p>
          <a:p>
            <a:pPr algn="l">
              <a:lnSpc>
                <a:spcPct val="90000"/>
              </a:lnSpc>
            </a:pPr>
            <a:r>
              <a:rPr lang="en-GB" sz="2000" i="1" dirty="0"/>
              <a:t>1989 – 1991 College of Engineering, UCSB</a:t>
            </a:r>
            <a:r>
              <a:rPr lang="en-GB" sz="2000" dirty="0"/>
              <a:t> </a:t>
            </a:r>
          </a:p>
          <a:p>
            <a:pPr algn="l">
              <a:lnSpc>
                <a:spcPct val="90000"/>
              </a:lnSpc>
              <a:buFontTx/>
              <a:buNone/>
            </a:pPr>
            <a:r>
              <a:rPr lang="en-GB" sz="2000" i="1" dirty="0"/>
              <a:t>	</a:t>
            </a:r>
            <a:r>
              <a:rPr lang="en-GB" sz="2000" dirty="0"/>
              <a:t>Post-doc – composites and coatings</a:t>
            </a:r>
          </a:p>
          <a:p>
            <a:pPr algn="l">
              <a:lnSpc>
                <a:spcPct val="90000"/>
              </a:lnSpc>
            </a:pPr>
            <a:endParaRPr lang="en-GB" sz="2000" dirty="0"/>
          </a:p>
          <a:p>
            <a:pPr algn="l">
              <a:lnSpc>
                <a:spcPct val="90000"/>
              </a:lnSpc>
            </a:pPr>
            <a:r>
              <a:rPr lang="en-GB" sz="2000" i="1" dirty="0"/>
              <a:t>1995 – 1997 Materials Dept., Leeds University</a:t>
            </a:r>
          </a:p>
          <a:p>
            <a:pPr marL="0" indent="0" algn="l">
              <a:lnSpc>
                <a:spcPct val="90000"/>
              </a:lnSpc>
              <a:buNone/>
            </a:pPr>
            <a:r>
              <a:rPr lang="en-GB" sz="2000" dirty="0"/>
              <a:t>	Lecturer – ceramics, glasses, refractories</a:t>
            </a:r>
          </a:p>
          <a:p>
            <a:pPr algn="l">
              <a:lnSpc>
                <a:spcPct val="90000"/>
              </a:lnSpc>
            </a:pPr>
            <a:endParaRPr lang="en-GB" sz="2000" dirty="0"/>
          </a:p>
          <a:p>
            <a:pPr algn="l">
              <a:lnSpc>
                <a:spcPct val="90000"/>
              </a:lnSpc>
            </a:pPr>
            <a:r>
              <a:rPr lang="en-GB" sz="2000" i="1" dirty="0"/>
              <a:t>1997 – 2021 NSG (Pilkington) R&amp;D, Lancashire</a:t>
            </a:r>
          </a:p>
          <a:p>
            <a:pPr marL="0" indent="0" algn="l">
              <a:lnSpc>
                <a:spcPct val="90000"/>
              </a:lnSpc>
              <a:buNone/>
            </a:pPr>
            <a:r>
              <a:rPr lang="en-GB" sz="2000" dirty="0"/>
              <a:t>	Mechanical Properties, Solar Power, Analytical Techniques</a:t>
            </a:r>
          </a:p>
          <a:p>
            <a:pPr algn="l">
              <a:lnSpc>
                <a:spcPct val="90000"/>
              </a:lnSpc>
            </a:pPr>
            <a:endParaRPr lang="en-GB" sz="2000" i="1" dirty="0"/>
          </a:p>
          <a:p>
            <a:pPr algn="l">
              <a:lnSpc>
                <a:spcPct val="90000"/>
              </a:lnSpc>
            </a:pPr>
            <a:r>
              <a:rPr lang="en-GB" sz="2000" i="1" dirty="0"/>
              <a:t>Now – retired</a:t>
            </a:r>
          </a:p>
          <a:p>
            <a:pPr marL="0" indent="0" algn="l">
              <a:lnSpc>
                <a:spcPct val="90000"/>
              </a:lnSpc>
              <a:buNone/>
            </a:pPr>
            <a:r>
              <a:rPr lang="en-GB" sz="2000" dirty="0"/>
              <a:t>Scientific problems I didn’t have time to consider fully, 	</a:t>
            </a:r>
          </a:p>
          <a:p>
            <a:pPr marL="0" indent="0" algn="l">
              <a:lnSpc>
                <a:spcPct val="90000"/>
              </a:lnSpc>
              <a:buNone/>
            </a:pPr>
            <a:r>
              <a:rPr lang="en-GB" sz="2000" dirty="0"/>
              <a:t>Mountain biking, playing the pedal organ</a:t>
            </a:r>
          </a:p>
        </p:txBody>
      </p:sp>
    </p:spTree>
    <p:extLst>
      <p:ext uri="{BB962C8B-B14F-4D97-AF65-F5344CB8AC3E}">
        <p14:creationId xmlns:p14="http://schemas.microsoft.com/office/powerpoint/2010/main" val="221550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892155" y="34094"/>
            <a:ext cx="7413625" cy="579438"/>
          </a:xfrm>
        </p:spPr>
        <p:txBody>
          <a:bodyPr/>
          <a:lstStyle/>
          <a:p>
            <a:pPr>
              <a:defRPr/>
            </a:pPr>
            <a:r>
              <a:rPr lang="en-GB" sz="3200" b="1" dirty="0">
                <a:effectLst>
                  <a:outerShdw blurRad="38100" dist="38100" dir="2700000" algn="tl">
                    <a:srgbClr val="C0C0C0"/>
                  </a:outerShdw>
                </a:effectLst>
              </a:rPr>
              <a:t>Pilkington/NSG</a:t>
            </a:r>
          </a:p>
        </p:txBody>
      </p:sp>
      <p:sp>
        <p:nvSpPr>
          <p:cNvPr id="16389" name="Rectangle 5"/>
          <p:cNvSpPr>
            <a:spLocks noChangeArrowheads="1"/>
          </p:cNvSpPr>
          <p:nvPr/>
        </p:nvSpPr>
        <p:spPr bwMode="auto">
          <a:xfrm>
            <a:off x="179512" y="3131096"/>
            <a:ext cx="8964488" cy="705321"/>
          </a:xfrm>
          <a:prstGeom prst="rect">
            <a:avLst/>
          </a:prstGeom>
          <a:noFill/>
          <a:ln w="12700">
            <a:noFill/>
            <a:miter lim="800000"/>
            <a:headEnd/>
            <a:tailEnd/>
          </a:ln>
        </p:spPr>
        <p:txBody>
          <a:bodyPr wrap="square" lIns="90488" tIns="44450" rIns="90488" bIns="44450" anchor="ctr">
            <a:spAutoFit/>
          </a:bodyPr>
          <a:lstStyle/>
          <a:p>
            <a:r>
              <a:rPr lang="en-GB" sz="2000" dirty="0"/>
              <a:t>Invented the ‘float glass process’ – enabling production of low-cost, high-quality flat glass for buildings, transport, solar power…..</a:t>
            </a:r>
          </a:p>
        </p:txBody>
      </p:sp>
      <p:pic>
        <p:nvPicPr>
          <p:cNvPr id="6" name="Picture 3" descr="GlobalTradeCenterBeijinglow"/>
          <p:cNvPicPr>
            <a:picLocks noChangeAspect="1" noChangeArrowheads="1"/>
          </p:cNvPicPr>
          <p:nvPr/>
        </p:nvPicPr>
        <p:blipFill>
          <a:blip r:embed="rId3" cstate="screen"/>
          <a:srcRect/>
          <a:stretch>
            <a:fillRect/>
          </a:stretch>
        </p:blipFill>
        <p:spPr bwMode="auto">
          <a:xfrm>
            <a:off x="35496" y="874130"/>
            <a:ext cx="2924110" cy="1949190"/>
          </a:xfrm>
          <a:prstGeom prst="rect">
            <a:avLst/>
          </a:prstGeom>
          <a:noFill/>
        </p:spPr>
      </p:pic>
      <p:pic>
        <p:nvPicPr>
          <p:cNvPr id="7" name="Picture 4" descr="PilkingtonKSEM"/>
          <p:cNvPicPr>
            <a:picLocks noChangeAspect="1" noChangeArrowheads="1"/>
          </p:cNvPicPr>
          <p:nvPr/>
        </p:nvPicPr>
        <p:blipFill>
          <a:blip r:embed="rId4" cstate="screen"/>
          <a:srcRect/>
          <a:stretch>
            <a:fillRect/>
          </a:stretch>
        </p:blipFill>
        <p:spPr bwMode="auto">
          <a:xfrm>
            <a:off x="6382752" y="4653136"/>
            <a:ext cx="2761248" cy="2204864"/>
          </a:xfrm>
          <a:prstGeom prst="rect">
            <a:avLst/>
          </a:prstGeom>
          <a:noFill/>
        </p:spPr>
      </p:pic>
      <p:pic>
        <p:nvPicPr>
          <p:cNvPr id="8" name="Picture 3" descr="ENVIROBUS01">
            <a:extLst>
              <a:ext uri="{FF2B5EF4-FFF2-40B4-BE49-F238E27FC236}">
                <a16:creationId xmlns:a16="http://schemas.microsoft.com/office/drawing/2014/main" id="{5126D15A-36C4-4C48-966E-3823AA8DF93A}"/>
              </a:ext>
            </a:extLst>
          </p:cNvPr>
          <p:cNvPicPr>
            <a:picLocks noChangeAspect="1" noChangeArrowheads="1"/>
          </p:cNvPicPr>
          <p:nvPr/>
        </p:nvPicPr>
        <p:blipFill>
          <a:blip r:embed="rId5" cstate="print"/>
          <a:srcRect/>
          <a:stretch>
            <a:fillRect/>
          </a:stretch>
        </p:blipFill>
        <p:spPr bwMode="auto">
          <a:xfrm>
            <a:off x="2959606" y="891087"/>
            <a:ext cx="2708086" cy="1958571"/>
          </a:xfrm>
          <a:prstGeom prst="rect">
            <a:avLst/>
          </a:prstGeom>
          <a:noFill/>
          <a:ln w="9525">
            <a:noFill/>
            <a:miter lim="800000"/>
            <a:headEnd/>
            <a:tailEnd/>
          </a:ln>
        </p:spPr>
      </p:pic>
      <p:pic>
        <p:nvPicPr>
          <p:cNvPr id="3" name="Picture 2">
            <a:extLst>
              <a:ext uri="{FF2B5EF4-FFF2-40B4-BE49-F238E27FC236}">
                <a16:creationId xmlns:a16="http://schemas.microsoft.com/office/drawing/2014/main" id="{655EA8B0-8346-4C6F-9107-365A46419CC0}"/>
              </a:ext>
            </a:extLst>
          </p:cNvPr>
          <p:cNvPicPr>
            <a:picLocks noChangeAspect="1"/>
          </p:cNvPicPr>
          <p:nvPr/>
        </p:nvPicPr>
        <p:blipFill rotWithShape="1">
          <a:blip r:embed="rId6"/>
          <a:srcRect t="8169"/>
          <a:stretch/>
        </p:blipFill>
        <p:spPr>
          <a:xfrm>
            <a:off x="5729762" y="860870"/>
            <a:ext cx="3332142" cy="1958572"/>
          </a:xfrm>
          <a:prstGeom prst="rect">
            <a:avLst/>
          </a:prstGeom>
        </p:spPr>
      </p:pic>
      <p:sp>
        <p:nvSpPr>
          <p:cNvPr id="10" name="Rectangle 5">
            <a:extLst>
              <a:ext uri="{FF2B5EF4-FFF2-40B4-BE49-F238E27FC236}">
                <a16:creationId xmlns:a16="http://schemas.microsoft.com/office/drawing/2014/main" id="{A80514FB-E321-4CEB-88EB-1C0CEA5E5868}"/>
              </a:ext>
            </a:extLst>
          </p:cNvPr>
          <p:cNvSpPr>
            <a:spLocks noChangeArrowheads="1"/>
          </p:cNvSpPr>
          <p:nvPr/>
        </p:nvSpPr>
        <p:spPr bwMode="auto">
          <a:xfrm>
            <a:off x="395536" y="4875342"/>
            <a:ext cx="5832648" cy="1628651"/>
          </a:xfrm>
          <a:prstGeom prst="rect">
            <a:avLst/>
          </a:prstGeom>
          <a:noFill/>
          <a:ln w="12700">
            <a:noFill/>
            <a:miter lim="800000"/>
            <a:headEnd/>
            <a:tailEnd/>
          </a:ln>
        </p:spPr>
        <p:txBody>
          <a:bodyPr wrap="square" lIns="90488" tIns="44450" rIns="90488" bIns="44450" anchor="ctr">
            <a:spAutoFit/>
          </a:bodyPr>
          <a:lstStyle/>
          <a:p>
            <a:r>
              <a:rPr lang="en-GB" sz="2000" dirty="0"/>
              <a:t>Invented a CVD process for coating glass </a:t>
            </a:r>
            <a:r>
              <a:rPr lang="en-GB" sz="2000" i="1" dirty="0"/>
              <a:t>as part of the float glass process</a:t>
            </a:r>
          </a:p>
          <a:p>
            <a:endParaRPr lang="en-GB" sz="2000" dirty="0"/>
          </a:p>
          <a:p>
            <a:r>
              <a:rPr lang="en-GB" sz="2000" dirty="0"/>
              <a:t>Various products – but especially transparent, conducting F-doped SnO2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1439863" y="252413"/>
            <a:ext cx="5916612" cy="579437"/>
          </a:xfrm>
        </p:spPr>
        <p:txBody>
          <a:bodyPr/>
          <a:lstStyle/>
          <a:p>
            <a:pPr>
              <a:defRPr/>
            </a:pPr>
            <a:r>
              <a:rPr lang="en-GB" sz="3200" b="1" dirty="0">
                <a:effectLst>
                  <a:outerShdw blurRad="38100" dist="38100" dir="2700000" algn="tl">
                    <a:srgbClr val="C0C0C0"/>
                  </a:outerShdw>
                </a:effectLst>
              </a:rPr>
              <a:t>Some comments….</a:t>
            </a:r>
          </a:p>
        </p:txBody>
      </p:sp>
      <p:sp>
        <p:nvSpPr>
          <p:cNvPr id="22531" name="Rectangle 3"/>
          <p:cNvSpPr>
            <a:spLocks noGrp="1" noChangeArrowheads="1"/>
          </p:cNvSpPr>
          <p:nvPr>
            <p:ph type="subTitle" idx="1"/>
          </p:nvPr>
        </p:nvSpPr>
        <p:spPr>
          <a:xfrm>
            <a:off x="539552" y="1196752"/>
            <a:ext cx="7894638" cy="5360987"/>
          </a:xfrm>
        </p:spPr>
        <p:txBody>
          <a:bodyPr>
            <a:normAutofit/>
          </a:bodyPr>
          <a:lstStyle/>
          <a:p>
            <a:pPr algn="l">
              <a:lnSpc>
                <a:spcPct val="90000"/>
              </a:lnSpc>
            </a:pPr>
            <a:r>
              <a:rPr lang="en-GB" sz="2000" dirty="0"/>
              <a:t>Prediction is very difficult, especially about the future. </a:t>
            </a:r>
          </a:p>
          <a:p>
            <a:pPr algn="l">
              <a:lnSpc>
                <a:spcPct val="90000"/>
              </a:lnSpc>
              <a:buFontTx/>
              <a:buNone/>
            </a:pPr>
            <a:r>
              <a:rPr lang="en-GB" sz="2000" i="1" dirty="0"/>
              <a:t>(</a:t>
            </a:r>
            <a:r>
              <a:rPr lang="en-GB" sz="2000" i="1" dirty="0" err="1"/>
              <a:t>Neils</a:t>
            </a:r>
            <a:r>
              <a:rPr lang="en-GB" sz="2000" i="1" dirty="0"/>
              <a:t> Bohr)</a:t>
            </a:r>
            <a:r>
              <a:rPr lang="en-GB" sz="2000" dirty="0"/>
              <a:t> </a:t>
            </a:r>
          </a:p>
          <a:p>
            <a:pPr algn="l">
              <a:lnSpc>
                <a:spcPct val="90000"/>
              </a:lnSpc>
            </a:pPr>
            <a:endParaRPr lang="en-GB" sz="2000" dirty="0"/>
          </a:p>
          <a:p>
            <a:pPr algn="l">
              <a:lnSpc>
                <a:spcPct val="90000"/>
              </a:lnSpc>
            </a:pPr>
            <a:r>
              <a:rPr lang="en-GB" sz="2000" dirty="0"/>
              <a:t>It's not the plan that is important, it's the planning. </a:t>
            </a:r>
          </a:p>
          <a:p>
            <a:pPr algn="l">
              <a:lnSpc>
                <a:spcPct val="90000"/>
              </a:lnSpc>
              <a:buFontTx/>
              <a:buNone/>
            </a:pPr>
            <a:r>
              <a:rPr lang="en-GB" sz="2000" i="1" dirty="0"/>
              <a:t>(Dr Graeme Edwards)</a:t>
            </a:r>
            <a:r>
              <a:rPr lang="en-GB" sz="2000" dirty="0"/>
              <a:t> </a:t>
            </a:r>
          </a:p>
          <a:p>
            <a:pPr algn="l">
              <a:lnSpc>
                <a:spcPct val="90000"/>
              </a:lnSpc>
            </a:pPr>
            <a:endParaRPr lang="en-GB" sz="2000" dirty="0"/>
          </a:p>
          <a:p>
            <a:pPr algn="l">
              <a:lnSpc>
                <a:spcPct val="90000"/>
              </a:lnSpc>
            </a:pPr>
            <a:r>
              <a:rPr lang="en-GB" sz="2000" dirty="0"/>
              <a:t>Planning is an unnatural process; it is much more fun to do something. The nicest thing about not planning is that failure comes as a complete surprise, rather than being preceded by a period of worry and depression. </a:t>
            </a:r>
          </a:p>
          <a:p>
            <a:pPr algn="l">
              <a:lnSpc>
                <a:spcPct val="90000"/>
              </a:lnSpc>
            </a:pPr>
            <a:r>
              <a:rPr lang="en-GB" sz="2000" i="1" dirty="0"/>
              <a:t>(Sir John Harvey-Jones)</a:t>
            </a:r>
          </a:p>
          <a:p>
            <a:pPr algn="l">
              <a:lnSpc>
                <a:spcPct val="90000"/>
              </a:lnSpc>
            </a:pPr>
            <a:endParaRPr lang="en-GB" sz="2000" dirty="0"/>
          </a:p>
          <a:p>
            <a:pPr algn="l">
              <a:lnSpc>
                <a:spcPct val="90000"/>
              </a:lnSpc>
            </a:pPr>
            <a:r>
              <a:rPr lang="en-GB" sz="2000" dirty="0"/>
              <a:t>Trying to predict the future is like trying to drive down a country road at night with no lights while looking out the back window. </a:t>
            </a:r>
          </a:p>
          <a:p>
            <a:pPr algn="l">
              <a:lnSpc>
                <a:spcPct val="90000"/>
              </a:lnSpc>
            </a:pPr>
            <a:r>
              <a:rPr lang="en-GB" sz="2000" i="1" dirty="0"/>
              <a:t>(Peter Drucker)</a:t>
            </a:r>
            <a:r>
              <a:rPr lang="en-GB" sz="2000" dirty="0"/>
              <a:t> </a:t>
            </a:r>
            <a:endParaRPr lang="en-GB" sz="2000"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1042988" y="319088"/>
            <a:ext cx="6407150" cy="579437"/>
          </a:xfrm>
        </p:spPr>
        <p:txBody>
          <a:bodyPr/>
          <a:lstStyle/>
          <a:p>
            <a:pPr>
              <a:defRPr/>
            </a:pPr>
            <a:r>
              <a:rPr lang="en-GB" sz="3200" b="1" dirty="0">
                <a:effectLst>
                  <a:outerShdw blurRad="38100" dist="38100" dir="2700000" algn="tl">
                    <a:srgbClr val="C0C0C0"/>
                  </a:outerShdw>
                </a:effectLst>
              </a:rPr>
              <a:t>What is a project?</a:t>
            </a:r>
          </a:p>
        </p:txBody>
      </p:sp>
      <p:sp>
        <p:nvSpPr>
          <p:cNvPr id="23555" name="Rectangle 3"/>
          <p:cNvSpPr>
            <a:spLocks noGrp="1" noChangeArrowheads="1"/>
          </p:cNvSpPr>
          <p:nvPr>
            <p:ph type="subTitle" idx="1"/>
          </p:nvPr>
        </p:nvSpPr>
        <p:spPr>
          <a:xfrm>
            <a:off x="683419" y="1196752"/>
            <a:ext cx="7777162" cy="5175250"/>
          </a:xfrm>
        </p:spPr>
        <p:txBody>
          <a:bodyPr>
            <a:normAutofit/>
          </a:bodyPr>
          <a:lstStyle/>
          <a:p>
            <a:pPr algn="l"/>
            <a:r>
              <a:rPr lang="en-GB" sz="2000" dirty="0"/>
              <a:t>A project is a human activity that achieves a stated objective against a time scale</a:t>
            </a:r>
          </a:p>
          <a:p>
            <a:pPr algn="l"/>
            <a:endParaRPr lang="en-GB" sz="2000" dirty="0"/>
          </a:p>
          <a:p>
            <a:pPr algn="l"/>
            <a:r>
              <a:rPr lang="en-GB" sz="2000" dirty="0"/>
              <a:t>Usually….</a:t>
            </a:r>
          </a:p>
          <a:p>
            <a:pPr lvl="1" algn="l"/>
            <a:r>
              <a:rPr lang="en-GB" sz="2000" dirty="0"/>
              <a:t>- a definable start and end point</a:t>
            </a:r>
          </a:p>
          <a:p>
            <a:pPr lvl="1" algn="l"/>
            <a:r>
              <a:rPr lang="en-GB" sz="2000" dirty="0"/>
              <a:t>- a clear objective</a:t>
            </a:r>
          </a:p>
          <a:p>
            <a:pPr lvl="1" algn="l"/>
            <a:r>
              <a:rPr lang="en-GB" sz="2000" dirty="0"/>
              <a:t>- a fixed time scale</a:t>
            </a:r>
          </a:p>
          <a:p>
            <a:pPr lvl="1" algn="l"/>
            <a:r>
              <a:rPr lang="en-GB" sz="2000" dirty="0"/>
              <a:t>- requires resources</a:t>
            </a:r>
          </a:p>
          <a:p>
            <a:pPr lvl="1" algn="l"/>
            <a:r>
              <a:rPr lang="en-GB" sz="2000" dirty="0"/>
              <a:t>- a team of people, but one person is responsible</a:t>
            </a:r>
          </a:p>
          <a:p>
            <a:pPr lvl="1" algn="l"/>
            <a:r>
              <a:rPr lang="en-GB" sz="2000" dirty="0"/>
              <a:t>- little opportunity for practice/rehearsal</a:t>
            </a:r>
          </a:p>
          <a:p>
            <a:pPr lvl="1" algn="l"/>
            <a:r>
              <a:rPr lang="en-GB" sz="2000" dirty="0"/>
              <a:t>- involves change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1042988" y="147638"/>
            <a:ext cx="6697662" cy="617066"/>
          </a:xfrm>
        </p:spPr>
        <p:txBody>
          <a:bodyPr/>
          <a:lstStyle/>
          <a:p>
            <a:pPr>
              <a:defRPr/>
            </a:pPr>
            <a:r>
              <a:rPr lang="en-GB" sz="3200" b="1" dirty="0">
                <a:effectLst>
                  <a:outerShdw blurRad="38100" dist="38100" dir="2700000" algn="tl">
                    <a:srgbClr val="C0C0C0"/>
                  </a:outerShdw>
                </a:effectLst>
              </a:rPr>
              <a:t>When should a project be planned?</a:t>
            </a:r>
          </a:p>
        </p:txBody>
      </p:sp>
      <p:sp>
        <p:nvSpPr>
          <p:cNvPr id="24579" name="Rectangle 3"/>
          <p:cNvSpPr>
            <a:spLocks noGrp="1" noChangeArrowheads="1"/>
          </p:cNvSpPr>
          <p:nvPr>
            <p:ph type="subTitle" idx="1"/>
          </p:nvPr>
        </p:nvSpPr>
        <p:spPr>
          <a:xfrm>
            <a:off x="755576" y="1556792"/>
            <a:ext cx="7777162" cy="2807766"/>
          </a:xfrm>
        </p:spPr>
        <p:txBody>
          <a:bodyPr>
            <a:noAutofit/>
          </a:bodyPr>
          <a:lstStyle/>
          <a:p>
            <a:pPr algn="l"/>
            <a:r>
              <a:rPr lang="en-GB" sz="2000" dirty="0"/>
              <a:t>Always - no matter how small or unpredictable</a:t>
            </a:r>
          </a:p>
          <a:p>
            <a:pPr algn="l"/>
            <a:endParaRPr lang="en-GB" sz="2000" dirty="0"/>
          </a:p>
          <a:p>
            <a:pPr algn="l"/>
            <a:r>
              <a:rPr lang="en-GB" sz="2000" dirty="0"/>
              <a:t>A successful project will always allow time for planning - at the start and through the project</a:t>
            </a:r>
          </a:p>
          <a:p>
            <a:pPr algn="l"/>
            <a:endParaRPr lang="en-GB" sz="2000" dirty="0"/>
          </a:p>
          <a:p>
            <a:pPr algn="l"/>
            <a:r>
              <a:rPr lang="en-GB" sz="2000" dirty="0"/>
              <a:t>Unsuccessful projects leave the planning until things start to go wrong</a:t>
            </a:r>
          </a:p>
          <a:p>
            <a:pPr algn="l"/>
            <a:endParaRPr lang="en-GB" sz="2000" dirty="0"/>
          </a:p>
          <a:p>
            <a:pPr algn="l"/>
            <a:r>
              <a:rPr lang="en-GB" sz="2000" dirty="0"/>
              <a:t>Plans need to be appropriate to the size of the project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971600" y="188640"/>
            <a:ext cx="6407150" cy="579438"/>
          </a:xfrm>
        </p:spPr>
        <p:txBody>
          <a:bodyPr/>
          <a:lstStyle/>
          <a:p>
            <a:pPr>
              <a:defRPr/>
            </a:pPr>
            <a:r>
              <a:rPr lang="en-GB" sz="3200" b="1" dirty="0">
                <a:effectLst>
                  <a:outerShdw blurRad="38100" dist="38100" dir="2700000" algn="tl">
                    <a:srgbClr val="C0C0C0"/>
                  </a:outerShdw>
                </a:effectLst>
              </a:rPr>
              <a:t>Key components of a plan</a:t>
            </a:r>
          </a:p>
        </p:txBody>
      </p:sp>
      <p:sp>
        <p:nvSpPr>
          <p:cNvPr id="25603" name="Rectangle 3"/>
          <p:cNvSpPr>
            <a:spLocks noGrp="1" noChangeArrowheads="1"/>
          </p:cNvSpPr>
          <p:nvPr>
            <p:ph type="subTitle" idx="1"/>
          </p:nvPr>
        </p:nvSpPr>
        <p:spPr>
          <a:xfrm>
            <a:off x="683419" y="1268760"/>
            <a:ext cx="7777162" cy="4953000"/>
          </a:xfrm>
        </p:spPr>
        <p:txBody>
          <a:bodyPr>
            <a:normAutofit/>
          </a:bodyPr>
          <a:lstStyle/>
          <a:p>
            <a:pPr marL="400050" indent="-400050" algn="l">
              <a:buAutoNum type="romanLcParenBoth"/>
            </a:pPr>
            <a:r>
              <a:rPr lang="en-GB" sz="2000" dirty="0"/>
              <a:t>Why are you doing the work? </a:t>
            </a:r>
          </a:p>
          <a:p>
            <a:pPr algn="l"/>
            <a:endParaRPr lang="en-GB" sz="2000" dirty="0"/>
          </a:p>
          <a:p>
            <a:pPr algn="l"/>
            <a:r>
              <a:rPr lang="en-GB" sz="2000" dirty="0"/>
              <a:t>(ii) Who is the work for?</a:t>
            </a:r>
          </a:p>
          <a:p>
            <a:pPr algn="l"/>
            <a:endParaRPr lang="en-GB" sz="2000" dirty="0"/>
          </a:p>
          <a:p>
            <a:pPr algn="l"/>
            <a:r>
              <a:rPr lang="en-GB" sz="2000" dirty="0"/>
              <a:t>(iii) Consideration of Time/Cost/Quality </a:t>
            </a:r>
          </a:p>
          <a:p>
            <a:pPr algn="l"/>
            <a:endParaRPr lang="en-GB" sz="2000" dirty="0"/>
          </a:p>
          <a:p>
            <a:pPr algn="l"/>
            <a:r>
              <a:rPr lang="en-GB" sz="2000" dirty="0"/>
              <a:t>(iv) How do you know how well the work is going?</a:t>
            </a:r>
          </a:p>
          <a:p>
            <a:pPr algn="l"/>
            <a:endParaRPr lang="en-GB" sz="2000" dirty="0"/>
          </a:p>
          <a:p>
            <a:pPr algn="l"/>
            <a:r>
              <a:rPr lang="en-GB" sz="2000" dirty="0"/>
              <a:t>(v) What if the work doesn’t go to plan? </a:t>
            </a:r>
          </a:p>
          <a:p>
            <a:pPr algn="l"/>
            <a:endParaRPr lang="en-GB"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ctrTitle"/>
          </p:nvPr>
        </p:nvSpPr>
        <p:spPr>
          <a:xfrm>
            <a:off x="900113" y="333375"/>
            <a:ext cx="6913562" cy="579438"/>
          </a:xfrm>
        </p:spPr>
        <p:txBody>
          <a:bodyPr>
            <a:normAutofit/>
          </a:bodyPr>
          <a:lstStyle/>
          <a:p>
            <a:pPr>
              <a:defRPr/>
            </a:pPr>
            <a:r>
              <a:rPr lang="en-GB" sz="3200" b="1" dirty="0">
                <a:effectLst>
                  <a:outerShdw blurRad="38100" dist="38100" dir="2700000" algn="tl">
                    <a:srgbClr val="C0C0C0"/>
                  </a:outerShdw>
                </a:effectLst>
              </a:rPr>
              <a:t>(</a:t>
            </a:r>
            <a:r>
              <a:rPr lang="en-GB" sz="3200" b="1" dirty="0" err="1">
                <a:effectLst>
                  <a:outerShdw blurRad="38100" dist="38100" dir="2700000" algn="tl">
                    <a:srgbClr val="C0C0C0"/>
                  </a:outerShdw>
                </a:effectLst>
              </a:rPr>
              <a:t>i</a:t>
            </a:r>
            <a:r>
              <a:rPr lang="en-GB" sz="3200" b="1" dirty="0">
                <a:effectLst>
                  <a:outerShdw blurRad="38100" dist="38100" dir="2700000" algn="tl">
                    <a:srgbClr val="C0C0C0"/>
                  </a:outerShdw>
                </a:effectLst>
              </a:rPr>
              <a:t>) Why are you doing the work?</a:t>
            </a:r>
          </a:p>
        </p:txBody>
      </p:sp>
      <p:sp>
        <p:nvSpPr>
          <p:cNvPr id="26627" name="Rectangle 3"/>
          <p:cNvSpPr>
            <a:spLocks noGrp="1" noChangeArrowheads="1"/>
          </p:cNvSpPr>
          <p:nvPr>
            <p:ph type="subTitle" idx="1"/>
          </p:nvPr>
        </p:nvSpPr>
        <p:spPr>
          <a:xfrm>
            <a:off x="647700" y="1562100"/>
            <a:ext cx="7848600" cy="3733800"/>
          </a:xfrm>
        </p:spPr>
        <p:txBody>
          <a:bodyPr>
            <a:normAutofit/>
          </a:bodyPr>
          <a:lstStyle/>
          <a:p>
            <a:pPr algn="l">
              <a:lnSpc>
                <a:spcPct val="90000"/>
              </a:lnSpc>
            </a:pPr>
            <a:r>
              <a:rPr lang="en-GB" sz="2000" dirty="0"/>
              <a:t>Because it’s a new product you’ll be able to sell</a:t>
            </a:r>
          </a:p>
          <a:p>
            <a:pPr algn="l">
              <a:lnSpc>
                <a:spcPct val="90000"/>
              </a:lnSpc>
            </a:pPr>
            <a:endParaRPr lang="en-GB" sz="2000" dirty="0"/>
          </a:p>
          <a:p>
            <a:pPr algn="l">
              <a:lnSpc>
                <a:spcPct val="90000"/>
              </a:lnSpc>
            </a:pPr>
            <a:r>
              <a:rPr lang="en-GB" sz="2000" dirty="0"/>
              <a:t>Because it’s an improvement to your existing processes</a:t>
            </a:r>
          </a:p>
          <a:p>
            <a:pPr algn="l">
              <a:lnSpc>
                <a:spcPct val="90000"/>
              </a:lnSpc>
            </a:pPr>
            <a:endParaRPr lang="en-GB" sz="2000" dirty="0"/>
          </a:p>
          <a:p>
            <a:pPr algn="l">
              <a:lnSpc>
                <a:spcPct val="90000"/>
              </a:lnSpc>
            </a:pPr>
            <a:r>
              <a:rPr lang="en-GB" sz="2000" dirty="0"/>
              <a:t>Because it’s an exciting piece of new science</a:t>
            </a:r>
          </a:p>
          <a:p>
            <a:pPr algn="l">
              <a:lnSpc>
                <a:spcPct val="90000"/>
              </a:lnSpc>
            </a:pPr>
            <a:endParaRPr lang="en-GB" sz="2000" dirty="0"/>
          </a:p>
          <a:p>
            <a:pPr algn="l">
              <a:lnSpc>
                <a:spcPct val="90000"/>
              </a:lnSpc>
            </a:pPr>
            <a:r>
              <a:rPr lang="en-GB" sz="2000" dirty="0"/>
              <a:t>Because you want your </a:t>
            </a:r>
            <a:r>
              <a:rPr lang="en-GB" sz="2000" dirty="0" err="1"/>
              <a:t>D.Phil</a:t>
            </a:r>
            <a:r>
              <a:rPr lang="en-GB" sz="2000" dirty="0"/>
              <a:t> degree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TotalTime>
  <Words>1635</Words>
  <Application>Microsoft Office PowerPoint</Application>
  <PresentationFormat>On-screen Show (4:3)</PresentationFormat>
  <Paragraphs>331</Paragraphs>
  <Slides>28</Slides>
  <Notes>26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8" baseType="lpstr">
      <vt:lpstr>ＭＳ Ｐゴシック</vt:lpstr>
      <vt:lpstr>游ゴシック</vt:lpstr>
      <vt:lpstr>Arial</vt:lpstr>
      <vt:lpstr>Calibri</vt:lpstr>
      <vt:lpstr>Calibri Light</vt:lpstr>
      <vt:lpstr>Symbol</vt:lpstr>
      <vt:lpstr>Tahoma</vt:lpstr>
      <vt:lpstr>Office Theme</vt:lpstr>
      <vt:lpstr>Clip</vt:lpstr>
      <vt:lpstr>Worksheet</vt:lpstr>
      <vt:lpstr>PowerPoint Presentation</vt:lpstr>
      <vt:lpstr>Agenda</vt:lpstr>
      <vt:lpstr>My background</vt:lpstr>
      <vt:lpstr>Pilkington/NSG</vt:lpstr>
      <vt:lpstr>Some comments….</vt:lpstr>
      <vt:lpstr>What is a project?</vt:lpstr>
      <vt:lpstr>When should a project be planned?</vt:lpstr>
      <vt:lpstr>Key components of a plan</vt:lpstr>
      <vt:lpstr>(i) Why are you doing the work?</vt:lpstr>
      <vt:lpstr>(ii) Who are you doing the work for?</vt:lpstr>
      <vt:lpstr>(iii) Time/Cost/Quality</vt:lpstr>
      <vt:lpstr>(iv) Milestones/Quality</vt:lpstr>
      <vt:lpstr>(v) Contingency Planning</vt:lpstr>
      <vt:lpstr>PowerPoint Presentation</vt:lpstr>
      <vt:lpstr>What things does industry consider?</vt:lpstr>
      <vt:lpstr>Some Project Tools</vt:lpstr>
      <vt:lpstr>Work Breakdown Structure</vt:lpstr>
      <vt:lpstr>PowerPoint Presentation</vt:lpstr>
      <vt:lpstr>Gantt Charts</vt:lpstr>
      <vt:lpstr>Gantt Charts</vt:lpstr>
      <vt:lpstr>Exercises 1, 2</vt:lpstr>
      <vt:lpstr>Example - My D.Phil project </vt:lpstr>
      <vt:lpstr>Example - My D.Phil project </vt:lpstr>
      <vt:lpstr>Example - My D.Phil project </vt:lpstr>
      <vt:lpstr>Example - My D.Phil project </vt:lpstr>
      <vt:lpstr>PowerPoint Presentation</vt:lpstr>
      <vt:lpstr>Summary</vt:lpstr>
      <vt:lpstr>Gantt Chart</vt:lpstr>
    </vt:vector>
  </TitlesOfParts>
  <Company>NSG Pilkington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wakakokusaba</dc:creator>
  <cp:lastModifiedBy>Adrian Taylor</cp:lastModifiedBy>
  <cp:revision>235</cp:revision>
  <dcterms:created xsi:type="dcterms:W3CDTF">2012-01-13T07:49:37Z</dcterms:created>
  <dcterms:modified xsi:type="dcterms:W3CDTF">2024-11-08T12:17:39Z</dcterms:modified>
</cp:coreProperties>
</file>