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9" r:id="rId5"/>
    <p:sldId id="261" r:id="rId6"/>
    <p:sldId id="259" r:id="rId7"/>
    <p:sldId id="260" r:id="rId8"/>
    <p:sldId id="262" r:id="rId9"/>
    <p:sldId id="263" r:id="rId10"/>
    <p:sldId id="279" r:id="rId11"/>
    <p:sldId id="264" r:id="rId12"/>
    <p:sldId id="266" r:id="rId13"/>
    <p:sldId id="274" r:id="rId14"/>
    <p:sldId id="265" r:id="rId15"/>
    <p:sldId id="278" r:id="rId16"/>
    <p:sldId id="283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83516" autoAdjust="0"/>
  </p:normalViewPr>
  <p:slideViewPr>
    <p:cSldViewPr>
      <p:cViewPr varScale="1">
        <p:scale>
          <a:sx n="96" d="100"/>
          <a:sy n="96" d="100"/>
        </p:scale>
        <p:origin x="195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E861C-486B-4E18-A0E9-A790238A915C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11066-0135-4CAA-8AD4-89A97190AC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38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DP &amp; BY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65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46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DP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96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 proactive!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83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95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13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7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22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DP</a:t>
            </a:r>
          </a:p>
          <a:p>
            <a:endParaRPr lang="en-GB" dirty="0"/>
          </a:p>
          <a:p>
            <a:r>
              <a:rPr lang="en-GB" dirty="0"/>
              <a:t>Note</a:t>
            </a:r>
            <a:r>
              <a:rPr lang="en-GB" baseline="0" dirty="0"/>
              <a:t> that students the practicals don’t always match up with lectures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35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DP</a:t>
            </a:r>
          </a:p>
          <a:p>
            <a:endParaRPr lang="en-GB" dirty="0"/>
          </a:p>
          <a:p>
            <a:r>
              <a:rPr lang="en-GB" dirty="0"/>
              <a:t>This is changing</a:t>
            </a:r>
            <a:r>
              <a:rPr lang="en-GB" baseline="0" dirty="0"/>
              <a:t> this year – but still, the points stand about labs as good preparation for part ii</a:t>
            </a:r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40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24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DP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52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46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DP</a:t>
            </a:r>
          </a:p>
          <a:p>
            <a:endParaRPr lang="en-GB" dirty="0"/>
          </a:p>
          <a:p>
            <a:r>
              <a:rPr lang="en-GB" dirty="0"/>
              <a:t>Practical Scripts can be found on the department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5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81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2BAB4-8B8D-41DD-85C7-81A0CA962007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4824F-EBE0-443F-8A8F-F64816AF0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1" name="Picture 11" descr="C:\Users\Lewys\Downloads\labphotos\2013-01-08 10.49.53.jpg"/>
          <p:cNvPicPr>
            <a:picLocks noChangeAspect="1" noChangeArrowheads="1"/>
          </p:cNvPicPr>
          <p:nvPr/>
        </p:nvPicPr>
        <p:blipFill rotWithShape="1">
          <a:blip r:embed="rId3" cstate="print"/>
          <a:srcRect l="10671" r="24248"/>
          <a:stretch/>
        </p:blipFill>
        <p:spPr bwMode="auto">
          <a:xfrm>
            <a:off x="3011513" y="1735744"/>
            <a:ext cx="1999284" cy="2304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76200"/>
            <a:ext cx="8382000" cy="1470025"/>
          </a:xfrm>
        </p:spPr>
        <p:txBody>
          <a:bodyPr>
            <a:normAutofit/>
          </a:bodyPr>
          <a:lstStyle/>
          <a:p>
            <a:r>
              <a:rPr lang="en-US" sz="4200" b="1" dirty="0"/>
              <a:t>Junior Demonstrator 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495800"/>
            <a:ext cx="7239000" cy="1752600"/>
          </a:xfrm>
        </p:spPr>
        <p:txBody>
          <a:bodyPr>
            <a:normAutofit/>
          </a:bodyPr>
          <a:lstStyle/>
          <a:p>
            <a:r>
              <a:rPr lang="en-US" sz="2800" dirty="0"/>
              <a:t>Diana Passmore &amp; Bradley Young</a:t>
            </a:r>
          </a:p>
          <a:p>
            <a:endParaRPr lang="en-US" sz="1600" dirty="0"/>
          </a:p>
          <a:p>
            <a:r>
              <a:rPr lang="en-US" sz="1800" dirty="0"/>
              <a:t>(slides adapted from many previous TA’s: Laura Wheatley, Mike Goode, </a:t>
            </a:r>
            <a:r>
              <a:rPr lang="en-US" sz="1800" dirty="0" err="1"/>
              <a:t>Dr</a:t>
            </a:r>
            <a:r>
              <a:rPr lang="en-US" sz="1800" dirty="0"/>
              <a:t> Ben Jenkins and Megan Carter, to name a few!)</a:t>
            </a:r>
            <a:endParaRPr lang="en-US" sz="2400" dirty="0"/>
          </a:p>
        </p:txBody>
      </p:sp>
      <p:sp>
        <p:nvSpPr>
          <p:cNvPr id="15362" name="AutoShape 2" descr="https://mail-attachment.googleusercontent.com/attachment/u/0/?saduie=AG9B_P8HooFcAD94VcYUN7Gida38&amp;attid=0.1&amp;disp=emb&amp;view=att&amp;th=13c19d1d7c8fa4a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64" name="AutoShape 4" descr="https://mail-attachment.googleusercontent.com/attachment/u/0/?saduie=AG9B_P8HooFcAD94VcYUN7Gida38&amp;attid=0.3&amp;disp=emb&amp;view=att&amp;th=13c19d1d7c8fa4a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66" name="AutoShape 6" descr="https://mail-attachment.googleusercontent.com/attachment/u/0/?saduie=AG9B_P8HooFcAD94VcYUN7Gida38&amp;attid=0.5&amp;disp=emb&amp;view=att&amp;th=13c19d1d7c8fa4a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68" name="AutoShape 8" descr="https://mail-attachment.googleusercontent.com/attachment/u/0/?saduie=AG9B_P8HooFcAD94VcYUN7Gida38&amp;attid=0.1&amp;disp=emb&amp;view=att&amp;th=13c19d1d7c8fa4a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 descr="omlog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6096000"/>
            <a:ext cx="2842543" cy="648000"/>
          </a:xfrm>
          <a:prstGeom prst="rect">
            <a:avLst/>
          </a:prstGeom>
        </p:spPr>
      </p:pic>
      <p:pic>
        <p:nvPicPr>
          <p:cNvPr id="12" name="Picture 11" descr="Oxford_University_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05800" y="6057600"/>
            <a:ext cx="648000" cy="6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7084" t="10001" r="34583" b="10659"/>
          <a:stretch/>
        </p:blipFill>
        <p:spPr>
          <a:xfrm>
            <a:off x="-1" y="1729278"/>
            <a:ext cx="3011514" cy="2304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l="11189" t="10219" r="11467" b="12995"/>
          <a:stretch/>
        </p:blipFill>
        <p:spPr>
          <a:xfrm>
            <a:off x="5018231" y="1735744"/>
            <a:ext cx="4125769" cy="2304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70" y="183357"/>
            <a:ext cx="8229600" cy="1143000"/>
          </a:xfrm>
        </p:spPr>
        <p:txBody>
          <a:bodyPr/>
          <a:lstStyle/>
          <a:p>
            <a:r>
              <a:rPr lang="en-GB" b="1" dirty="0"/>
              <a:t>UG Practical Assessments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070" y="1417638"/>
            <a:ext cx="8229600" cy="4876800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Lab Notebook: </a:t>
            </a:r>
          </a:p>
          <a:p>
            <a:pPr lvl="1"/>
            <a:r>
              <a:rPr lang="en-GB" sz="2400" dirty="0"/>
              <a:t>completed during the practical hours</a:t>
            </a:r>
          </a:p>
          <a:p>
            <a:pPr lvl="1"/>
            <a:r>
              <a:rPr lang="en-GB" sz="2400" dirty="0"/>
              <a:t>stay in the lab </a:t>
            </a:r>
          </a:p>
          <a:p>
            <a:pPr lvl="1"/>
            <a:r>
              <a:rPr lang="en-GB" sz="2400" dirty="0"/>
              <a:t>concise information about </a:t>
            </a:r>
            <a:r>
              <a:rPr lang="en-GB" sz="2200" dirty="0"/>
              <a:t>what happened in lab</a:t>
            </a:r>
          </a:p>
          <a:p>
            <a:pPr lvl="1"/>
            <a:r>
              <a:rPr lang="en-GB" sz="2200" dirty="0"/>
              <a:t>assessment type for majority of </a:t>
            </a:r>
            <a:r>
              <a:rPr lang="en-GB" sz="2200" dirty="0" err="1"/>
              <a:t>practicals</a:t>
            </a:r>
            <a:endParaRPr lang="en-GB" sz="2200" dirty="0"/>
          </a:p>
          <a:p>
            <a:pPr lvl="1"/>
            <a:r>
              <a:rPr lang="en-GB" sz="2200" dirty="0"/>
              <a:t>marked out of 3 (by SD)</a:t>
            </a:r>
          </a:p>
          <a:p>
            <a:pPr marL="457200" lvl="1" indent="0">
              <a:buNone/>
            </a:pPr>
            <a:endParaRPr lang="en-GB" sz="2200" dirty="0"/>
          </a:p>
          <a:p>
            <a:r>
              <a:rPr lang="en-GB" dirty="0"/>
              <a:t>Lab Report: </a:t>
            </a:r>
          </a:p>
          <a:p>
            <a:pPr lvl="1"/>
            <a:r>
              <a:rPr lang="en-GB" sz="2200" dirty="0"/>
              <a:t>3 weeks to complete (at home)</a:t>
            </a:r>
          </a:p>
          <a:p>
            <a:pPr lvl="1"/>
            <a:r>
              <a:rPr lang="en-GB" sz="2200" dirty="0"/>
              <a:t>in the form of an </a:t>
            </a:r>
            <a:r>
              <a:rPr lang="en-GB" sz="2200" dirty="0" err="1"/>
              <a:t>Acta</a:t>
            </a:r>
            <a:r>
              <a:rPr lang="en-GB" sz="2200" dirty="0"/>
              <a:t> </a:t>
            </a:r>
            <a:r>
              <a:rPr lang="en-GB" sz="2200" dirty="0" err="1"/>
              <a:t>Materialia</a:t>
            </a:r>
            <a:r>
              <a:rPr lang="en-GB" sz="2200" dirty="0"/>
              <a:t> article</a:t>
            </a:r>
          </a:p>
          <a:p>
            <a:pPr lvl="1"/>
            <a:r>
              <a:rPr lang="en-GB" sz="2200" dirty="0"/>
              <a:t>usually 1x report per term</a:t>
            </a:r>
          </a:p>
          <a:p>
            <a:pPr lvl="1"/>
            <a:r>
              <a:rPr lang="en-GB" sz="2200" dirty="0"/>
              <a:t>marked out of 13 (by SD)</a:t>
            </a:r>
          </a:p>
          <a:p>
            <a:pPr marL="457200" lvl="1" indent="0">
              <a:buNone/>
            </a:pPr>
            <a:endParaRPr lang="en-GB" sz="2200" dirty="0"/>
          </a:p>
          <a:p>
            <a:r>
              <a:rPr lang="en-GB" dirty="0"/>
              <a:t>Other: </a:t>
            </a:r>
          </a:p>
          <a:p>
            <a:pPr lvl="1"/>
            <a:r>
              <a:rPr lang="en-GB" sz="2200" dirty="0"/>
              <a:t>introductory 1</a:t>
            </a:r>
            <a:r>
              <a:rPr lang="en-GB" sz="2200" baseline="30000" dirty="0"/>
              <a:t>st</a:t>
            </a:r>
            <a:r>
              <a:rPr lang="en-GB" sz="2200" dirty="0"/>
              <a:t> year labs not assessed (1P1a, 1P1b, 1P2)</a:t>
            </a:r>
          </a:p>
          <a:p>
            <a:pPr lvl="1"/>
            <a:r>
              <a:rPr lang="en-GB" sz="2200" dirty="0"/>
              <a:t>poster presentation (2P1 Material Selection)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3515" t="23812" r="64819" b="47037"/>
          <a:stretch/>
        </p:blipFill>
        <p:spPr>
          <a:xfrm>
            <a:off x="6629400" y="1600200"/>
            <a:ext cx="2133600" cy="299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78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The Role of the SD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98588"/>
            <a:ext cx="8382000" cy="4525962"/>
          </a:xfrm>
        </p:spPr>
        <p:txBody>
          <a:bodyPr>
            <a:noAutofit/>
          </a:bodyPr>
          <a:lstStyle/>
          <a:p>
            <a:r>
              <a:rPr lang="en-GB" sz="2400" dirty="0"/>
              <a:t>To write/update </a:t>
            </a:r>
            <a:r>
              <a:rPr lang="en-GB" sz="2400" b="1" dirty="0"/>
              <a:t>lab script </a:t>
            </a:r>
            <a:r>
              <a:rPr lang="en-GB" sz="2400" dirty="0"/>
              <a:t>for the students to follow</a:t>
            </a:r>
          </a:p>
          <a:p>
            <a:pPr>
              <a:buNone/>
            </a:pPr>
            <a:endParaRPr lang="en-GB" sz="1400" dirty="0"/>
          </a:p>
          <a:p>
            <a:r>
              <a:rPr lang="en-GB" sz="2400" dirty="0"/>
              <a:t>To introduce and </a:t>
            </a:r>
            <a:r>
              <a:rPr lang="en-GB" sz="2400" b="1" dirty="0"/>
              <a:t>explain the relevance </a:t>
            </a:r>
            <a:r>
              <a:rPr lang="en-GB" sz="2400" dirty="0"/>
              <a:t>of the lab</a:t>
            </a:r>
          </a:p>
          <a:p>
            <a:endParaRPr lang="en-GB" sz="1400" dirty="0"/>
          </a:p>
          <a:p>
            <a:r>
              <a:rPr lang="en-GB" sz="2400" dirty="0"/>
              <a:t>To tell the students the </a:t>
            </a:r>
            <a:r>
              <a:rPr lang="en-GB" sz="2400" b="1" dirty="0"/>
              <a:t>key deliverables </a:t>
            </a:r>
            <a:r>
              <a:rPr lang="en-GB" sz="2400" dirty="0"/>
              <a:t>they are looking for</a:t>
            </a:r>
          </a:p>
          <a:p>
            <a:endParaRPr lang="en-GB" sz="1400" dirty="0"/>
          </a:p>
          <a:p>
            <a:r>
              <a:rPr lang="en-GB" sz="2400" dirty="0"/>
              <a:t>To instruct the TA’s if there are </a:t>
            </a:r>
            <a:r>
              <a:rPr lang="en-GB" sz="2400" b="1" dirty="0"/>
              <a:t>special themes </a:t>
            </a:r>
            <a:r>
              <a:rPr lang="en-GB" sz="2400" dirty="0"/>
              <a:t>they want highlighted by the students</a:t>
            </a:r>
          </a:p>
          <a:p>
            <a:endParaRPr lang="en-GB" sz="1400" dirty="0"/>
          </a:p>
          <a:p>
            <a:r>
              <a:rPr lang="en-US" sz="2400" dirty="0"/>
              <a:t>To be around in the labs to answer </a:t>
            </a:r>
            <a:r>
              <a:rPr lang="en-US" sz="2400" b="1" dirty="0"/>
              <a:t>academic questions</a:t>
            </a:r>
            <a:r>
              <a:rPr lang="en-US" sz="2400" dirty="0"/>
              <a:t>, ~ 1 hour per day (not fixed)</a:t>
            </a:r>
          </a:p>
          <a:p>
            <a:endParaRPr lang="en-GB" sz="1400" dirty="0"/>
          </a:p>
          <a:p>
            <a:r>
              <a:rPr lang="en-GB" sz="2400" dirty="0"/>
              <a:t>To read and </a:t>
            </a:r>
            <a:r>
              <a:rPr lang="en-GB" sz="2400" b="1" dirty="0"/>
              <a:t>mark</a:t>
            </a:r>
            <a:r>
              <a:rPr lang="en-GB" sz="2400" dirty="0"/>
              <a:t> the lab notebooks/reports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/>
          </a:bodyPr>
          <a:lstStyle/>
          <a:p>
            <a:r>
              <a:rPr lang="en-GB" b="1" dirty="0"/>
              <a:t>The Role of the JD/TA is...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800600"/>
          </a:xfrm>
        </p:spPr>
        <p:txBody>
          <a:bodyPr>
            <a:normAutofit/>
          </a:bodyPr>
          <a:lstStyle/>
          <a:p>
            <a:r>
              <a:rPr lang="en-GB" sz="2400" dirty="0"/>
              <a:t>To </a:t>
            </a:r>
            <a:r>
              <a:rPr lang="en-GB" sz="2400" b="1" dirty="0"/>
              <a:t>familiarise </a:t>
            </a:r>
            <a:r>
              <a:rPr lang="en-GB" sz="2400" dirty="0"/>
              <a:t>themselves with the practical (practical </a:t>
            </a:r>
            <a:r>
              <a:rPr lang="en-GB" sz="2400" dirty="0" smtClean="0"/>
              <a:t>script, </a:t>
            </a:r>
            <a:r>
              <a:rPr lang="en-GB" sz="2400" dirty="0"/>
              <a:t>equipment, frequent problems</a:t>
            </a:r>
            <a:r>
              <a:rPr lang="en-GB" sz="2400" dirty="0" smtClean="0"/>
              <a:t>, data analysis)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en-GB" sz="2400" dirty="0"/>
              <a:t>(For new JDs) complete </a:t>
            </a:r>
            <a:r>
              <a:rPr lang="en-GB" sz="2400" b="1" dirty="0"/>
              <a:t>the lab and </a:t>
            </a:r>
            <a:r>
              <a:rPr lang="en-GB" sz="2400" b="1" dirty="0" smtClean="0"/>
              <a:t>produce a data set </a:t>
            </a:r>
            <a:r>
              <a:rPr lang="en-GB" sz="2400" dirty="0" smtClean="0"/>
              <a:t>– </a:t>
            </a:r>
            <a:r>
              <a:rPr lang="en-GB" sz="2400" dirty="0"/>
              <a:t>paid!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Assist PCT (Diana) to:</a:t>
            </a:r>
          </a:p>
          <a:p>
            <a:pPr lvl="1"/>
            <a:r>
              <a:rPr lang="en-GB" sz="2000" dirty="0" smtClean="0"/>
              <a:t>set up/down each practical</a:t>
            </a:r>
          </a:p>
          <a:p>
            <a:pPr lvl="1"/>
            <a:r>
              <a:rPr lang="en-GB" sz="2000" dirty="0" smtClean="0"/>
              <a:t>encouraging </a:t>
            </a:r>
            <a:r>
              <a:rPr lang="en-GB" sz="2000" dirty="0"/>
              <a:t>safe, respectful and professional behaviour in the labs</a:t>
            </a:r>
          </a:p>
          <a:p>
            <a:pPr lvl="1">
              <a:lnSpc>
                <a:spcPct val="150000"/>
              </a:lnSpc>
            </a:pPr>
            <a:r>
              <a:rPr lang="en-GB" sz="2000" dirty="0" smtClean="0"/>
              <a:t>concluding </a:t>
            </a:r>
            <a:r>
              <a:rPr lang="en-GB" sz="2000" dirty="0"/>
              <a:t>the labs in a timely fashion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To </a:t>
            </a:r>
            <a:r>
              <a:rPr lang="en-GB" sz="2400" b="1" dirty="0"/>
              <a:t>answer </a:t>
            </a:r>
            <a:r>
              <a:rPr lang="en-GB" sz="2400" b="1" u="sng" dirty="0"/>
              <a:t>reasonable</a:t>
            </a:r>
            <a:r>
              <a:rPr lang="en-GB" sz="2400" b="1" dirty="0"/>
              <a:t> questions </a:t>
            </a:r>
            <a:r>
              <a:rPr lang="en-GB" sz="2400" dirty="0"/>
              <a:t>from students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1143000"/>
          </a:xfrm>
        </p:spPr>
        <p:txBody>
          <a:bodyPr>
            <a:normAutofit/>
          </a:bodyPr>
          <a:lstStyle/>
          <a:p>
            <a:r>
              <a:rPr lang="en-GB" b="1" dirty="0"/>
              <a:t>The Role of the JD/TA is...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334000"/>
          </a:xfrm>
        </p:spPr>
        <p:txBody>
          <a:bodyPr>
            <a:noAutofit/>
          </a:bodyPr>
          <a:lstStyle/>
          <a:p>
            <a:r>
              <a:rPr lang="en-GB" sz="2400" dirty="0"/>
              <a:t>To assist student in becoming effective experimental scientists with:</a:t>
            </a:r>
          </a:p>
          <a:p>
            <a:pPr lvl="1">
              <a:lnSpc>
                <a:spcPct val="150000"/>
              </a:lnSpc>
            </a:pPr>
            <a:r>
              <a:rPr lang="en-GB" sz="2400" dirty="0"/>
              <a:t>proper lab discipline, </a:t>
            </a:r>
            <a:r>
              <a:rPr lang="en-GB" sz="2400" b="1" dirty="0"/>
              <a:t>behaviour</a:t>
            </a:r>
            <a:r>
              <a:rPr lang="en-GB" sz="2400" dirty="0"/>
              <a:t> and time management</a:t>
            </a:r>
          </a:p>
          <a:p>
            <a:pPr lvl="1">
              <a:lnSpc>
                <a:spcPct val="150000"/>
              </a:lnSpc>
            </a:pPr>
            <a:r>
              <a:rPr lang="en-GB" sz="2400" dirty="0"/>
              <a:t>effective </a:t>
            </a:r>
            <a:r>
              <a:rPr lang="en-GB" sz="2400" b="1" dirty="0"/>
              <a:t>team-work</a:t>
            </a:r>
            <a:r>
              <a:rPr lang="en-GB" sz="2400" dirty="0"/>
              <a:t> and communication skills</a:t>
            </a:r>
          </a:p>
          <a:p>
            <a:pPr lvl="1"/>
            <a:r>
              <a:rPr lang="en-GB" sz="2400" b="1" dirty="0"/>
              <a:t>correct use of lab notebooks </a:t>
            </a:r>
            <a:r>
              <a:rPr lang="en-GB" sz="2400" dirty="0"/>
              <a:t>(most examined and available to the examiners for inspection)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To assist students with experimental </a:t>
            </a:r>
            <a:r>
              <a:rPr lang="en-GB" sz="2400" b="1" dirty="0"/>
              <a:t>equipment</a:t>
            </a:r>
          </a:p>
          <a:p>
            <a:r>
              <a:rPr lang="en-GB" sz="2400" dirty="0"/>
              <a:t>To develop themselves in their </a:t>
            </a:r>
            <a:r>
              <a:rPr lang="en-GB" sz="2400" b="1" dirty="0"/>
              <a:t>communication and teaching </a:t>
            </a:r>
            <a:r>
              <a:rPr lang="en-GB" sz="2400" dirty="0"/>
              <a:t>skills.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b="1" i="1" dirty="0"/>
              <a:t>Comply with the rules of the lab!</a:t>
            </a:r>
          </a:p>
          <a:p>
            <a:pPr>
              <a:lnSpc>
                <a:spcPct val="150000"/>
              </a:lnSpc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7761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GB" b="1" dirty="0"/>
              <a:t>The Role of the JD/TA </a:t>
            </a:r>
            <a:r>
              <a:rPr lang="en-GB" b="1" u="sng" dirty="0"/>
              <a:t>is not</a:t>
            </a:r>
            <a:r>
              <a:rPr lang="en-GB" b="1" dirty="0"/>
              <a:t>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>
            <a:noAutofit/>
          </a:bodyPr>
          <a:lstStyle/>
          <a:p>
            <a:r>
              <a:rPr lang="en-GB" sz="2400" dirty="0"/>
              <a:t>To give students the ‘</a:t>
            </a:r>
            <a:r>
              <a:rPr lang="en-GB" sz="2400" b="1" dirty="0"/>
              <a:t>answers</a:t>
            </a:r>
            <a:r>
              <a:rPr lang="en-GB" sz="2400" dirty="0"/>
              <a:t>’ to the lab</a:t>
            </a:r>
          </a:p>
          <a:p>
            <a:endParaRPr lang="en-GB" sz="2400" dirty="0"/>
          </a:p>
          <a:p>
            <a:r>
              <a:rPr lang="en-GB" sz="2400" dirty="0"/>
              <a:t>To do any work for the students or tell the students how to approach the tasks</a:t>
            </a:r>
          </a:p>
          <a:p>
            <a:endParaRPr lang="en-GB" sz="2400" dirty="0"/>
          </a:p>
          <a:p>
            <a:r>
              <a:rPr lang="en-GB" sz="2400" dirty="0"/>
              <a:t>To tell them if they’ve gotten something ‘</a:t>
            </a:r>
            <a:r>
              <a:rPr lang="en-GB" sz="2400" b="1" dirty="0"/>
              <a:t>right’ or ‘wrong</a:t>
            </a:r>
            <a:r>
              <a:rPr lang="en-GB" sz="2400" dirty="0"/>
              <a:t>’</a:t>
            </a:r>
          </a:p>
          <a:p>
            <a:endParaRPr lang="en-GB" sz="2400" dirty="0"/>
          </a:p>
          <a:p>
            <a:r>
              <a:rPr lang="en-GB" sz="2400" dirty="0"/>
              <a:t>To earn some quick money by </a:t>
            </a:r>
            <a:r>
              <a:rPr lang="en-GB" sz="2400" b="1" dirty="0"/>
              <a:t>baby-sitting</a:t>
            </a:r>
            <a:r>
              <a:rPr lang="en-GB" sz="2400" dirty="0"/>
              <a:t> a group of young adults / to catch-up on reading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 few words of advice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Make sure to spend time getting familiar with your practical(s)</a:t>
            </a:r>
          </a:p>
          <a:p>
            <a:pPr lvl="1"/>
            <a:r>
              <a:rPr lang="en-GB" sz="2000" dirty="0"/>
              <a:t>It is much easier to deal with problems if you understand the practical, apparatus and data analysis!</a:t>
            </a:r>
          </a:p>
          <a:p>
            <a:pPr lvl="1"/>
            <a:r>
              <a:rPr lang="en-GB" sz="2000" dirty="0"/>
              <a:t>You get paid for the training time!</a:t>
            </a:r>
          </a:p>
          <a:p>
            <a:pPr marL="457200" lvl="1" indent="0">
              <a:buNone/>
            </a:pPr>
            <a:endParaRPr lang="en-GB" sz="2000" dirty="0"/>
          </a:p>
          <a:p>
            <a:r>
              <a:rPr lang="en-GB" sz="2400" dirty="0"/>
              <a:t>Be </a:t>
            </a:r>
            <a:r>
              <a:rPr lang="en-GB" sz="2400" b="1" dirty="0"/>
              <a:t>proactive</a:t>
            </a:r>
            <a:r>
              <a:rPr lang="en-GB" sz="2400" dirty="0"/>
              <a:t> and talk to </a:t>
            </a:r>
            <a:r>
              <a:rPr lang="en-GB" sz="2400" i="1" u="sng" dirty="0"/>
              <a:t>all</a:t>
            </a:r>
            <a:r>
              <a:rPr lang="en-GB" sz="2400" dirty="0"/>
              <a:t> the groups regularly</a:t>
            </a:r>
          </a:p>
          <a:p>
            <a:pPr lvl="1"/>
            <a:r>
              <a:rPr lang="en-GB" sz="2000" dirty="0"/>
              <a:t>This often helps to identify problems before they arise</a:t>
            </a:r>
          </a:p>
          <a:p>
            <a:pPr marL="457200" lvl="1" indent="0">
              <a:buNone/>
            </a:pPr>
            <a:endParaRPr lang="en-GB" sz="2000" dirty="0"/>
          </a:p>
          <a:p>
            <a:r>
              <a:rPr lang="en-GB" sz="2400" dirty="0"/>
              <a:t>Enjoy yourself! </a:t>
            </a:r>
          </a:p>
        </p:txBody>
      </p:sp>
    </p:spTree>
    <p:extLst>
      <p:ext uri="{BB962C8B-B14F-4D97-AF65-F5344CB8AC3E}">
        <p14:creationId xmlns:p14="http://schemas.microsoft.com/office/powerpoint/2010/main" val="2022340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Application Process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600200"/>
            <a:ext cx="861060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Application form + reference from supervisor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You will receive:</a:t>
            </a:r>
          </a:p>
          <a:p>
            <a:pPr lvl="1"/>
            <a:r>
              <a:rPr lang="en-GB" dirty="0" smtClean="0"/>
              <a:t>application form</a:t>
            </a:r>
          </a:p>
          <a:p>
            <a:pPr lvl="1"/>
            <a:r>
              <a:rPr lang="en-GB" dirty="0"/>
              <a:t>j</a:t>
            </a:r>
            <a:r>
              <a:rPr lang="en-GB" dirty="0" smtClean="0"/>
              <a:t>ob description </a:t>
            </a:r>
          </a:p>
          <a:p>
            <a:pPr lvl="1"/>
            <a:r>
              <a:rPr lang="en-GB" dirty="0" smtClean="0"/>
              <a:t>practical schedules  </a:t>
            </a:r>
          </a:p>
          <a:p>
            <a:pPr lvl="1"/>
            <a:r>
              <a:rPr lang="en-GB" dirty="0" smtClean="0"/>
              <a:t>practical's that are available for selection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 algn="ctr">
              <a:buNone/>
            </a:pPr>
            <a:r>
              <a:rPr lang="en-GB" i="1" dirty="0" smtClean="0"/>
              <a:t>Due </a:t>
            </a:r>
            <a:r>
              <a:rPr lang="en-GB" i="1" dirty="0"/>
              <a:t>Date: </a:t>
            </a:r>
            <a:r>
              <a:rPr lang="en-GB" b="1" i="1" dirty="0"/>
              <a:t>5pm Friday </a:t>
            </a:r>
            <a:r>
              <a:rPr lang="en-GB" b="1" i="1" dirty="0" smtClean="0"/>
              <a:t>17</a:t>
            </a:r>
            <a:r>
              <a:rPr lang="en-GB" b="1" i="1" baseline="30000" dirty="0" smtClean="0"/>
              <a:t>th</a:t>
            </a:r>
            <a:r>
              <a:rPr lang="en-GB" b="1" i="1" dirty="0" smtClean="0"/>
              <a:t> Feb 2023</a:t>
            </a:r>
            <a:endParaRPr lang="en-GB" b="1" i="1" dirty="0"/>
          </a:p>
          <a:p>
            <a:pPr lvl="1" algn="ctr"/>
            <a:endParaRPr lang="en-GB" i="1" dirty="0" smtClean="0"/>
          </a:p>
        </p:txBody>
      </p:sp>
    </p:spTree>
    <p:extLst>
      <p:ext uri="{BB962C8B-B14F-4D97-AF65-F5344CB8AC3E}">
        <p14:creationId xmlns:p14="http://schemas.microsoft.com/office/powerpoint/2010/main" val="2427738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017"/>
            <a:ext cx="8229600" cy="914400"/>
          </a:xfrm>
        </p:spPr>
        <p:txBody>
          <a:bodyPr/>
          <a:lstStyle/>
          <a:p>
            <a:r>
              <a:rPr lang="en-GB" b="1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/>
          </a:bodyPr>
          <a:lstStyle/>
          <a:p>
            <a:r>
              <a:rPr lang="en-GB" sz="2800" dirty="0"/>
              <a:t>Undergraduate labs in Materials Science</a:t>
            </a:r>
          </a:p>
          <a:p>
            <a:pPr lvl="1"/>
            <a:r>
              <a:rPr lang="en-GB" sz="2400" dirty="0"/>
              <a:t>Important people</a:t>
            </a:r>
          </a:p>
          <a:p>
            <a:pPr lvl="1"/>
            <a:r>
              <a:rPr lang="en-GB" sz="2400" dirty="0"/>
              <a:t>Purpose</a:t>
            </a:r>
          </a:p>
          <a:p>
            <a:pPr lvl="1"/>
            <a:r>
              <a:rPr lang="en-GB" sz="2400" dirty="0"/>
              <a:t>Schedules</a:t>
            </a:r>
          </a:p>
          <a:p>
            <a:pPr lvl="1"/>
            <a:r>
              <a:rPr lang="en-GB" sz="2400" dirty="0"/>
              <a:t>Groupings</a:t>
            </a:r>
          </a:p>
          <a:p>
            <a:pPr lvl="1"/>
            <a:r>
              <a:rPr lang="en-GB" sz="2400" dirty="0"/>
              <a:t>Topics</a:t>
            </a:r>
            <a:endParaRPr lang="en-GB" sz="2800" dirty="0"/>
          </a:p>
          <a:p>
            <a:r>
              <a:rPr lang="en-GB" sz="2800" dirty="0"/>
              <a:t>The role of the Junior Demonstrator</a:t>
            </a:r>
          </a:p>
          <a:p>
            <a:pPr lvl="1"/>
            <a:r>
              <a:rPr lang="en-GB" sz="2400" dirty="0"/>
              <a:t>What it is</a:t>
            </a:r>
          </a:p>
          <a:p>
            <a:pPr lvl="1"/>
            <a:r>
              <a:rPr lang="en-GB" sz="2400" dirty="0"/>
              <a:t>What it isn’t</a:t>
            </a:r>
          </a:p>
          <a:p>
            <a:r>
              <a:rPr lang="en-GB" sz="2800" dirty="0"/>
              <a:t>Some advice</a:t>
            </a:r>
          </a:p>
          <a:p>
            <a:r>
              <a:rPr lang="en-GB" sz="2800" dirty="0"/>
              <a:t>Possible UG lab scenarios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Purpose of UG Labs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/>
              <a:t>Labs provide essential training in </a:t>
            </a:r>
            <a:r>
              <a:rPr lang="en-GB" sz="2400" b="1" dirty="0"/>
              <a:t>practical scientific skills</a:t>
            </a:r>
            <a:r>
              <a:rPr lang="en-GB" sz="2400" dirty="0"/>
              <a:t>, conducting </a:t>
            </a:r>
            <a:r>
              <a:rPr lang="en-GB" sz="2400" b="1" dirty="0"/>
              <a:t>work independently </a:t>
            </a:r>
            <a:r>
              <a:rPr lang="en-GB" sz="2400" dirty="0"/>
              <a:t>from written instructions to report writing</a:t>
            </a:r>
          </a:p>
          <a:p>
            <a:endParaRPr lang="en-GB" sz="2400" dirty="0"/>
          </a:p>
          <a:p>
            <a:r>
              <a:rPr lang="en-GB" sz="2400" dirty="0"/>
              <a:t>Labs support the academic lecture course series throughout the year</a:t>
            </a:r>
          </a:p>
          <a:p>
            <a:endParaRPr lang="en-GB" sz="2400" dirty="0"/>
          </a:p>
          <a:p>
            <a:r>
              <a:rPr lang="en-GB" sz="2400" dirty="0"/>
              <a:t>Labs are EXAMINED coursework towards either Preliminary or Final exams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Autofit/>
          </a:bodyPr>
          <a:lstStyle/>
          <a:p>
            <a:r>
              <a:rPr lang="en-GB" b="1" dirty="0"/>
              <a:t>Undergraduate Degree Structure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286529"/>
              </p:ext>
            </p:extLst>
          </p:nvPr>
        </p:nvGraphicFramePr>
        <p:xfrm>
          <a:off x="152400" y="914400"/>
          <a:ext cx="8839200" cy="58083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4282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Year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Module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Assessment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259">
                <a:tc rowSpan="6"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MS1 – Structure of Materials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Written Summer ‘Prelims’ Exams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400 / 500 marks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259">
                <a:tc v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MS2 – Properties of Materials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259">
                <a:tc v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MS3 – Transforming Materials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259">
                <a:tc v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MMES - Maths for Materials and Earth Scientists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424"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solidFill>
                            <a:schemeClr val="bg1"/>
                          </a:solidFill>
                        </a:rPr>
                        <a:t>Practical</a:t>
                      </a:r>
                      <a:r>
                        <a:rPr lang="en-GB" sz="1050" b="1" baseline="0" dirty="0">
                          <a:solidFill>
                            <a:schemeClr val="bg1"/>
                          </a:solidFill>
                        </a:rPr>
                        <a:t> Labs</a:t>
                      </a:r>
                      <a:endParaRPr lang="en-GB" sz="105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chemeClr val="bg1"/>
                          </a:solidFill>
                        </a:rPr>
                        <a:t>Written </a:t>
                      </a:r>
                      <a:r>
                        <a:rPr lang="en-GB" sz="1050" b="1" baseline="0" dirty="0">
                          <a:solidFill>
                            <a:schemeClr val="bg1"/>
                          </a:solidFill>
                        </a:rPr>
                        <a:t>assessment of lab reports</a:t>
                      </a:r>
                    </a:p>
                    <a:p>
                      <a:pPr algn="ctr"/>
                      <a:r>
                        <a:rPr lang="en-GB" sz="1050" b="1" dirty="0">
                          <a:solidFill>
                            <a:schemeClr val="bg1"/>
                          </a:solidFill>
                        </a:rPr>
                        <a:t>50 / 500 marks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424"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Crystallography Classes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Written </a:t>
                      </a:r>
                      <a:r>
                        <a:rPr lang="en-GB" sz="1050" baseline="0" dirty="0">
                          <a:solidFill>
                            <a:schemeClr val="bg1"/>
                          </a:solidFill>
                        </a:rPr>
                        <a:t>assessment during classes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50 / 500marks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259">
                <a:tc rowSpan="6"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GP1 - Structure and Transformation of Materials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Written Summer ‘Finals’ Exams at end of 3</a:t>
                      </a:r>
                      <a:r>
                        <a:rPr lang="en-GB" sz="1050" baseline="30000" dirty="0">
                          <a:solidFill>
                            <a:schemeClr val="bg1"/>
                          </a:solidFill>
                        </a:rPr>
                        <a:t>rd</a:t>
                      </a:r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 year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400 / 1200 marks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259">
                <a:tc v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GP2 -</a:t>
                      </a:r>
                      <a:r>
                        <a:rPr lang="en-GB" sz="105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Electronic Properties of Materials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259">
                <a:tc v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GP3 - Mechanical Properties of Materials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2259">
                <a:tc v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GP4 - Engineering Applications of Materials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424">
                <a:tc v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solidFill>
                            <a:schemeClr val="bg1"/>
                          </a:solidFill>
                        </a:rPr>
                        <a:t>Practical</a:t>
                      </a:r>
                      <a:r>
                        <a:rPr lang="en-GB" sz="1050" b="1" baseline="0" dirty="0">
                          <a:solidFill>
                            <a:schemeClr val="bg1"/>
                          </a:solidFill>
                        </a:rPr>
                        <a:t> Labs</a:t>
                      </a:r>
                      <a:endParaRPr lang="en-GB" sz="105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chemeClr val="bg1"/>
                          </a:solidFill>
                        </a:rPr>
                        <a:t>Written </a:t>
                      </a:r>
                      <a:r>
                        <a:rPr lang="en-GB" sz="1050" b="1" baseline="0" dirty="0">
                          <a:solidFill>
                            <a:schemeClr val="bg1"/>
                          </a:solidFill>
                        </a:rPr>
                        <a:t>assessment of lab reports</a:t>
                      </a:r>
                    </a:p>
                    <a:p>
                      <a:pPr algn="ctr"/>
                      <a:r>
                        <a:rPr lang="en-GB" sz="1050" b="1" dirty="0">
                          <a:solidFill>
                            <a:schemeClr val="bg1"/>
                          </a:solidFill>
                        </a:rPr>
                        <a:t>60 / 1200 marks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424">
                <a:tc v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Industrial Visits, Business Module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Written </a:t>
                      </a:r>
                      <a:r>
                        <a:rPr lang="en-GB" sz="1050" baseline="0" dirty="0">
                          <a:solidFill>
                            <a:schemeClr val="bg1"/>
                          </a:solidFill>
                        </a:rPr>
                        <a:t>assessment of reports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40 / 1200 marks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2259">
                <a:tc rowSpan="4"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OP1 – Materials Options Paper 1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Written Summer ‘Finals’ Exams at end of 3</a:t>
                      </a:r>
                      <a:r>
                        <a:rPr lang="en-GB" sz="1050" baseline="30000" dirty="0">
                          <a:solidFill>
                            <a:schemeClr val="bg1"/>
                          </a:solidFill>
                        </a:rPr>
                        <a:t>rd</a:t>
                      </a:r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 year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200 / 1200 marks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2259">
                <a:tc vMerge="1"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OP2 – Materials Options Paper 2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6424">
                <a:tc vMerge="1"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Team</a:t>
                      </a:r>
                      <a:r>
                        <a:rPr lang="en-GB" sz="1050" baseline="0" dirty="0">
                          <a:solidFill>
                            <a:schemeClr val="bg1"/>
                          </a:solidFill>
                        </a:rPr>
                        <a:t> Design Project</a:t>
                      </a:r>
                      <a:endParaRPr lang="en-GB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Written </a:t>
                      </a:r>
                      <a:r>
                        <a:rPr lang="en-GB" sz="1050" baseline="0" dirty="0">
                          <a:solidFill>
                            <a:schemeClr val="bg1"/>
                          </a:solidFill>
                        </a:rPr>
                        <a:t>assessment of reports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50 / 1200 marks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96424">
                <a:tc vMerge="1"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Characterisation / Modelling Module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Written </a:t>
                      </a:r>
                      <a:r>
                        <a:rPr lang="en-GB" sz="1050" baseline="0" dirty="0">
                          <a:solidFill>
                            <a:schemeClr val="bg1"/>
                          </a:solidFill>
                        </a:rPr>
                        <a:t>assessment of reports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50 / 1200 marks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50588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Masters (Part II) Project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Written </a:t>
                      </a:r>
                      <a:r>
                        <a:rPr lang="en-GB" sz="1050" baseline="0" dirty="0">
                          <a:solidFill>
                            <a:schemeClr val="bg1"/>
                          </a:solidFill>
                        </a:rPr>
                        <a:t>assessment of thesis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400 / 1200 marks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b="1" dirty="0"/>
              <a:t>Important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143000"/>
            <a:ext cx="6858000" cy="5323401"/>
          </a:xfrm>
        </p:spPr>
        <p:txBody>
          <a:bodyPr>
            <a:noAutofit/>
          </a:bodyPr>
          <a:lstStyle/>
          <a:p>
            <a:r>
              <a:rPr lang="en-GB" sz="1200" dirty="0"/>
              <a:t>Prof Peter </a:t>
            </a:r>
            <a:r>
              <a:rPr lang="en-GB" sz="1200" dirty="0" err="1"/>
              <a:t>Nellist</a:t>
            </a:r>
            <a:r>
              <a:rPr lang="en-GB" sz="1200" dirty="0"/>
              <a:t>– Practical Class Organiser (PCO)</a:t>
            </a:r>
          </a:p>
          <a:p>
            <a:pPr>
              <a:buNone/>
            </a:pPr>
            <a:endParaRPr lang="en-GB" sz="1200" dirty="0"/>
          </a:p>
          <a:p>
            <a:pPr>
              <a:buNone/>
            </a:pPr>
            <a:endParaRPr lang="en-GB" sz="1200" dirty="0"/>
          </a:p>
          <a:p>
            <a:pPr>
              <a:buNone/>
            </a:pPr>
            <a:endParaRPr lang="en-GB" sz="1200" dirty="0"/>
          </a:p>
          <a:p>
            <a:r>
              <a:rPr lang="en-GB" sz="1200" dirty="0"/>
              <a:t>Diana </a:t>
            </a:r>
            <a:r>
              <a:rPr lang="en-GB" sz="1200" dirty="0" err="1"/>
              <a:t>Passmore</a:t>
            </a:r>
            <a:r>
              <a:rPr lang="en-GB" sz="1200" dirty="0"/>
              <a:t> – Practical Class Technician (PCT)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/>
          </a:p>
          <a:p>
            <a:r>
              <a:rPr lang="en-GB" sz="1200" dirty="0"/>
              <a:t>Academic Lead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/>
          </a:p>
          <a:p>
            <a:r>
              <a:rPr lang="en-GB" sz="1200" dirty="0"/>
              <a:t>Senior Demonstrators (SD’s)</a:t>
            </a:r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Deputy SD’s</a:t>
            </a:r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Junior Demonstrators/Teaching Assistants (JD’s/TA’s)</a:t>
            </a:r>
          </a:p>
          <a:p>
            <a:endParaRPr lang="en-GB" sz="1200" dirty="0" smtClean="0"/>
          </a:p>
          <a:p>
            <a:endParaRPr lang="en-GB" sz="1200" dirty="0"/>
          </a:p>
          <a:p>
            <a:r>
              <a:rPr lang="en-GB" sz="1200" dirty="0" smtClean="0"/>
              <a:t>The </a:t>
            </a:r>
            <a:r>
              <a:rPr lang="en-GB" sz="1200" dirty="0"/>
              <a:t>Students (≈38-48 each year)</a:t>
            </a:r>
          </a:p>
          <a:p>
            <a:endParaRPr lang="en-GB" sz="1200" dirty="0"/>
          </a:p>
          <a:p>
            <a:endParaRPr lang="en-GB" sz="1000" dirty="0"/>
          </a:p>
          <a:p>
            <a:r>
              <a:rPr lang="en-GB" sz="1200" dirty="0" smtClean="0"/>
              <a:t>Education Support Team</a:t>
            </a:r>
          </a:p>
          <a:p>
            <a:pPr lvl="1"/>
            <a:r>
              <a:rPr lang="en-GB" sz="800" dirty="0" smtClean="0"/>
              <a:t>Philippa </a:t>
            </a:r>
            <a:r>
              <a:rPr lang="en-GB" sz="800" dirty="0" smtClean="0"/>
              <a:t>Moss etc</a:t>
            </a:r>
            <a:r>
              <a:rPr lang="en-GB" sz="800" dirty="0" smtClean="0"/>
              <a:t>.</a:t>
            </a:r>
            <a:endParaRPr lang="en-GB" sz="800" dirty="0"/>
          </a:p>
        </p:txBody>
      </p:sp>
      <p:pic>
        <p:nvPicPr>
          <p:cNvPr id="8" name="Picture 6" descr="http://lh4.googleusercontent.com/-BvuOfRnSGgk/AAAAAAAAAAI/AAAAAAAAAD0/FGpHoSz2zKk/s512-c/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661" y="2647121"/>
            <a:ext cx="509716" cy="509716"/>
          </a:xfrm>
          <a:prstGeom prst="rect">
            <a:avLst/>
          </a:prstGeom>
          <a:noFill/>
        </p:spPr>
      </p:pic>
      <p:pic>
        <p:nvPicPr>
          <p:cNvPr id="1026" name="63A3DC43-008D-421F-A31E-9A4140137BDC" descr="63A3DC43-008D-421F-A31E-9A4140137BDC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3" t="16561" b="5765"/>
          <a:stretch/>
        </p:blipFill>
        <p:spPr bwMode="auto">
          <a:xfrm>
            <a:off x="5791200" y="2829998"/>
            <a:ext cx="3124200" cy="3636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478155" y="4585087"/>
            <a:ext cx="720090" cy="381000"/>
          </a:xfrm>
          <a:prstGeom prst="rightArrow">
            <a:avLst/>
          </a:prstGeom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68" y="1738905"/>
            <a:ext cx="487809" cy="7317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82" y="869033"/>
            <a:ext cx="558783" cy="758842"/>
          </a:xfrm>
          <a:prstGeom prst="rect">
            <a:avLst/>
          </a:prstGeom>
        </p:spPr>
      </p:pic>
      <p:pic>
        <p:nvPicPr>
          <p:cNvPr id="15" name="Picture 6" descr="http://lh4.googleusercontent.com/-BvuOfRnSGgk/AAAAAAAAAAI/AAAAAAAAAD0/FGpHoSz2zKk/s512-c/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342" y="3236444"/>
            <a:ext cx="509716" cy="509716"/>
          </a:xfrm>
          <a:prstGeom prst="rect">
            <a:avLst/>
          </a:prstGeom>
          <a:noFill/>
        </p:spPr>
      </p:pic>
      <p:pic>
        <p:nvPicPr>
          <p:cNvPr id="16" name="Picture 6" descr="http://lh4.googleusercontent.com/-BvuOfRnSGgk/AAAAAAAAAAI/AAAAAAAAAD0/FGpHoSz2zKk/s512-c/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342" y="3818893"/>
            <a:ext cx="509716" cy="509716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306518" y="5150225"/>
            <a:ext cx="1063364" cy="509716"/>
            <a:chOff x="207065" y="4503418"/>
            <a:chExt cx="1063364" cy="509716"/>
          </a:xfrm>
        </p:grpSpPr>
        <p:pic>
          <p:nvPicPr>
            <p:cNvPr id="17" name="Picture 6" descr="http://lh4.googleusercontent.com/-BvuOfRnSGgk/AAAAAAAAAAI/AAAAAAAAAD0/FGpHoSz2zKk/s512-c/phot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7065" y="4503418"/>
              <a:ext cx="509716" cy="509716"/>
            </a:xfrm>
            <a:prstGeom prst="rect">
              <a:avLst/>
            </a:prstGeom>
            <a:noFill/>
          </p:spPr>
        </p:pic>
        <p:pic>
          <p:nvPicPr>
            <p:cNvPr id="18" name="Picture 6" descr="http://lh4.googleusercontent.com/-BvuOfRnSGgk/AAAAAAAAAAI/AAAAAAAAAD0/FGpHoSz2zKk/s512-c/phot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6989" y="4503418"/>
              <a:ext cx="509716" cy="509716"/>
            </a:xfrm>
            <a:prstGeom prst="rect">
              <a:avLst/>
            </a:prstGeom>
            <a:noFill/>
          </p:spPr>
        </p:pic>
        <p:pic>
          <p:nvPicPr>
            <p:cNvPr id="19" name="Picture 6" descr="http://lh4.googleusercontent.com/-BvuOfRnSGgk/AAAAAAAAAAI/AAAAAAAAAD0/FGpHoSz2zKk/s512-c/phot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0713" y="4503418"/>
              <a:ext cx="509716" cy="509716"/>
            </a:xfrm>
            <a:prstGeom prst="rect">
              <a:avLst/>
            </a:prstGeom>
            <a:noFill/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l="15417" t="49259" r="75000" b="27037"/>
          <a:stretch/>
        </p:blipFill>
        <p:spPr>
          <a:xfrm>
            <a:off x="569669" y="5870907"/>
            <a:ext cx="523262" cy="728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GB" b="1" dirty="0"/>
              <a:t>UG Labs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953000"/>
          </a:xfrm>
        </p:spPr>
        <p:txBody>
          <a:bodyPr>
            <a:normAutofit fontScale="77500" lnSpcReduction="20000"/>
          </a:bodyPr>
          <a:lstStyle/>
          <a:p>
            <a:r>
              <a:rPr lang="en-GB" sz="2800" dirty="0"/>
              <a:t>First </a:t>
            </a:r>
            <a:r>
              <a:rPr lang="en-GB" sz="2800" dirty="0" smtClean="0"/>
              <a:t>year (2 days):</a:t>
            </a:r>
            <a:endParaRPr lang="en-GB" sz="2800" dirty="0"/>
          </a:p>
          <a:p>
            <a:pPr lvl="1"/>
            <a:r>
              <a:rPr lang="en-GB" sz="2300" dirty="0"/>
              <a:t>Thursday &amp; Friday </a:t>
            </a:r>
            <a:r>
              <a:rPr lang="en-GB" sz="2300" dirty="0" smtClean="0"/>
              <a:t>(6hrs/</a:t>
            </a:r>
            <a:r>
              <a:rPr lang="en-GB" sz="2300" dirty="0" err="1" smtClean="0"/>
              <a:t>wk</a:t>
            </a:r>
            <a:r>
              <a:rPr lang="en-GB" sz="2300" dirty="0" smtClean="0"/>
              <a:t>)</a:t>
            </a:r>
            <a:endParaRPr lang="en-GB" sz="2300" dirty="0"/>
          </a:p>
          <a:p>
            <a:pPr lvl="1"/>
            <a:r>
              <a:rPr lang="en-GB" sz="2300" dirty="0"/>
              <a:t>Excluding some introductory labs in </a:t>
            </a:r>
            <a:r>
              <a:rPr lang="en-GB" sz="2300" dirty="0" smtClean="0"/>
              <a:t>MT wk1-2 </a:t>
            </a:r>
            <a:endParaRPr lang="en-GB" sz="2300" dirty="0"/>
          </a:p>
          <a:p>
            <a:pPr lvl="1"/>
            <a:r>
              <a:rPr lang="en-GB" sz="2300" dirty="0"/>
              <a:t>Weeks 1-4 TT</a:t>
            </a:r>
          </a:p>
          <a:p>
            <a:endParaRPr lang="en-GB" sz="2800" dirty="0"/>
          </a:p>
          <a:p>
            <a:r>
              <a:rPr lang="en-GB" sz="2800" dirty="0"/>
              <a:t>Second </a:t>
            </a:r>
            <a:r>
              <a:rPr lang="en-GB" sz="2800" dirty="0" smtClean="0"/>
              <a:t>year (3 days):</a:t>
            </a:r>
            <a:endParaRPr lang="en-GB" sz="2800" dirty="0"/>
          </a:p>
          <a:p>
            <a:pPr lvl="1"/>
            <a:r>
              <a:rPr lang="en-GB" sz="2300" dirty="0"/>
              <a:t>Monday – </a:t>
            </a:r>
            <a:r>
              <a:rPr lang="en-GB" sz="2300" dirty="0" smtClean="0"/>
              <a:t>Wednesday (9hrs/</a:t>
            </a:r>
            <a:r>
              <a:rPr lang="en-GB" sz="2300" dirty="0" err="1" smtClean="0"/>
              <a:t>wk</a:t>
            </a:r>
            <a:r>
              <a:rPr lang="en-GB" sz="2300" dirty="0" smtClean="0"/>
              <a:t>)</a:t>
            </a:r>
            <a:endParaRPr lang="en-GB" sz="2300" dirty="0"/>
          </a:p>
          <a:p>
            <a:pPr lvl="1"/>
            <a:r>
              <a:rPr lang="en-GB" sz="2300" dirty="0"/>
              <a:t>Special timetable in TT</a:t>
            </a:r>
          </a:p>
          <a:p>
            <a:pPr marL="457200" lvl="1" indent="0">
              <a:buNone/>
            </a:pPr>
            <a:endParaRPr lang="en-GB" sz="2400" dirty="0"/>
          </a:p>
          <a:p>
            <a:r>
              <a:rPr lang="en-GB" sz="2800" dirty="0"/>
              <a:t>Ensure you are available for the whole duration (each afternoon) of the practical 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TA’s should aim to arrive at least 10 minutes before the start of labs</a:t>
            </a:r>
          </a:p>
          <a:p>
            <a:endParaRPr lang="en-GB" sz="2800" dirty="0"/>
          </a:p>
          <a:p>
            <a:r>
              <a:rPr lang="en-GB" sz="2800" dirty="0"/>
              <a:t>Practical timetable is reviewed annually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5300" y="11430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14:00 – 17:00</a:t>
            </a:r>
          </a:p>
        </p:txBody>
      </p:sp>
      <p:sp>
        <p:nvSpPr>
          <p:cNvPr id="5" name="Right Brace 4"/>
          <p:cNvSpPr/>
          <p:nvPr/>
        </p:nvSpPr>
        <p:spPr>
          <a:xfrm>
            <a:off x="6096000" y="1828800"/>
            <a:ext cx="609600" cy="20574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086600" y="2257335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/>
              <a:t>Each practical runs in a 2 week block 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UG Lab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GB" sz="2400" dirty="0"/>
              <a:t>Student’s work in groups of </a:t>
            </a:r>
            <a:r>
              <a:rPr lang="en-GB" sz="2400" b="1" dirty="0"/>
              <a:t>2 – 3 </a:t>
            </a:r>
          </a:p>
          <a:p>
            <a:endParaRPr lang="en-GB" sz="1400" dirty="0"/>
          </a:p>
          <a:p>
            <a:pPr marL="0" indent="0">
              <a:buNone/>
            </a:pPr>
            <a:endParaRPr lang="en-GB" sz="2000" dirty="0"/>
          </a:p>
          <a:p>
            <a:r>
              <a:rPr lang="en-GB" sz="2400" dirty="0"/>
              <a:t>Generally grouped </a:t>
            </a:r>
            <a:r>
              <a:rPr lang="en-GB" sz="2400" b="1" dirty="0"/>
              <a:t>by college </a:t>
            </a:r>
            <a:r>
              <a:rPr lang="en-GB" sz="2400" dirty="0"/>
              <a:t>but not always</a:t>
            </a:r>
          </a:p>
          <a:p>
            <a:endParaRPr lang="en-GB" sz="1400" dirty="0"/>
          </a:p>
          <a:p>
            <a:endParaRPr lang="en-GB" sz="2400" dirty="0"/>
          </a:p>
          <a:p>
            <a:r>
              <a:rPr lang="en-GB" sz="2400" dirty="0"/>
              <a:t>Designed to encourage and teach </a:t>
            </a:r>
            <a:endParaRPr lang="en-GB" sz="2400" b="1" dirty="0" smtClean="0"/>
          </a:p>
          <a:p>
            <a:endParaRPr lang="en-GB" sz="1400" dirty="0"/>
          </a:p>
          <a:p>
            <a:endParaRPr lang="en-GB" sz="2400" dirty="0"/>
          </a:p>
          <a:p>
            <a:r>
              <a:rPr lang="en-GB" sz="2400" dirty="0"/>
              <a:t>Will undoubtedly include a mixture of abilities, personalities, approaches, genders</a:t>
            </a:r>
          </a:p>
          <a:p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GB" b="1" dirty="0"/>
              <a:t>UG Lab Topics – Year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74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GB" sz="2200" dirty="0"/>
              <a:t>Practical 1P1a	Intro to Computing</a:t>
            </a:r>
          </a:p>
          <a:p>
            <a:r>
              <a:rPr lang="en-GB" sz="2200" dirty="0"/>
              <a:t>Practical 1P1b	Intro to Microscopy </a:t>
            </a:r>
          </a:p>
          <a:p>
            <a:r>
              <a:rPr lang="en-GB" sz="2200" dirty="0"/>
              <a:t>Practical 1P2	Intro to LabVIEW </a:t>
            </a:r>
          </a:p>
          <a:p>
            <a:r>
              <a:rPr lang="en-GB" sz="2200" dirty="0"/>
              <a:t>Practical 1P3	Young’s Modulus &amp; Stress Analysis</a:t>
            </a:r>
          </a:p>
          <a:p>
            <a:r>
              <a:rPr lang="en-GB" sz="2200" dirty="0"/>
              <a:t>Practical 1P4	Metallography</a:t>
            </a:r>
          </a:p>
          <a:p>
            <a:r>
              <a:rPr lang="en-GB" sz="2200" dirty="0"/>
              <a:t>Practical 1P5	Polymers - Molecular Weight Effects</a:t>
            </a:r>
          </a:p>
          <a:p>
            <a:r>
              <a:rPr lang="en-GB" sz="2200" dirty="0"/>
              <a:t>Practical 1P6	Thermal Analysis </a:t>
            </a:r>
          </a:p>
          <a:p>
            <a:r>
              <a:rPr lang="en-GB" sz="2200" dirty="0"/>
              <a:t>Practical 1P7	Bubble Raft</a:t>
            </a:r>
          </a:p>
          <a:p>
            <a:r>
              <a:rPr lang="en-GB" sz="2200" dirty="0"/>
              <a:t>Practical 1P8	Electrode Potentials</a:t>
            </a:r>
          </a:p>
          <a:p>
            <a:r>
              <a:rPr lang="en-GB" sz="2200" dirty="0"/>
              <a:t>Practical 1P9	Energy Levels and Band Gaps</a:t>
            </a:r>
          </a:p>
          <a:p>
            <a:r>
              <a:rPr lang="en-GB" sz="2200" dirty="0"/>
              <a:t>Practical 1P10	Fabrication &amp; Tensile Testing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6126163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u="sng" dirty="0">
                <a:solidFill>
                  <a:srgbClr val="0070C0"/>
                </a:solidFill>
              </a:rPr>
              <a:t>http://www.materials.ox.ac.uk/teaching/ug/ugpracticals.html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52400"/>
            <a:ext cx="8229600" cy="1143000"/>
          </a:xfrm>
        </p:spPr>
        <p:txBody>
          <a:bodyPr/>
          <a:lstStyle/>
          <a:p>
            <a:r>
              <a:rPr lang="en-GB" b="1" dirty="0"/>
              <a:t>UG Lab Topics – Year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368287"/>
            <a:ext cx="8229600" cy="4876800"/>
          </a:xfrm>
        </p:spPr>
        <p:txBody>
          <a:bodyPr>
            <a:noAutofit/>
          </a:bodyPr>
          <a:lstStyle/>
          <a:p>
            <a:r>
              <a:rPr lang="en-GB" sz="2200" dirty="0"/>
              <a:t>Practical 2P1	Materials Selection</a:t>
            </a:r>
          </a:p>
          <a:p>
            <a:r>
              <a:rPr lang="en-GB" sz="2200" dirty="0"/>
              <a:t>Practical 2P2	Steels </a:t>
            </a:r>
          </a:p>
          <a:p>
            <a:r>
              <a:rPr lang="en-GB" sz="2200" dirty="0"/>
              <a:t>Practical 2P3	Extrusion </a:t>
            </a:r>
          </a:p>
          <a:p>
            <a:r>
              <a:rPr lang="en-GB" sz="2200" dirty="0"/>
              <a:t>Practical 2P4	Casting</a:t>
            </a:r>
          </a:p>
          <a:p>
            <a:r>
              <a:rPr lang="en-GB" sz="2200" dirty="0"/>
              <a:t>Practical 2P5	Diffusion</a:t>
            </a:r>
          </a:p>
          <a:p>
            <a:r>
              <a:rPr lang="en-GB" sz="2200" dirty="0"/>
              <a:t>Practical 2P6	Dislocations and Plasticity </a:t>
            </a:r>
          </a:p>
          <a:p>
            <a:r>
              <a:rPr lang="en-GB" sz="2200" dirty="0"/>
              <a:t>Practical 2P7	Corrosion </a:t>
            </a:r>
          </a:p>
          <a:p>
            <a:r>
              <a:rPr lang="en-GB" sz="2200" dirty="0"/>
              <a:t>Practical 2P8	Mechanical Properties of Polymers </a:t>
            </a:r>
          </a:p>
          <a:p>
            <a:r>
              <a:rPr lang="en-GB" sz="2200" dirty="0"/>
              <a:t>Practical 2P9	XRD Detective</a:t>
            </a:r>
          </a:p>
          <a:p>
            <a:r>
              <a:rPr lang="en-GB" sz="2200" dirty="0"/>
              <a:t>Practical 2P10	SEM and Fracture</a:t>
            </a:r>
          </a:p>
          <a:p>
            <a:r>
              <a:rPr lang="en-GB" sz="2200" dirty="0"/>
              <a:t>Practical 2P11	Transmission Electron Microscopy (TEM)</a:t>
            </a:r>
          </a:p>
          <a:p>
            <a:r>
              <a:rPr lang="en-GB" sz="2200" dirty="0"/>
              <a:t>Practical 2P12	Semiconductor Devices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6324600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u="sng" dirty="0">
                <a:solidFill>
                  <a:srgbClr val="0070C0"/>
                </a:solidFill>
              </a:rPr>
              <a:t>http://www.materials.ox.ac.uk/teaching/ug/ugpracticals.html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756160d045bf585be0e35a8613311bbbe958e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1171</Words>
  <Application>Microsoft Office PowerPoint</Application>
  <PresentationFormat>On-screen Show (4:3)</PresentationFormat>
  <Paragraphs>255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Junior Demonstrator Workshop</vt:lpstr>
      <vt:lpstr>Overview</vt:lpstr>
      <vt:lpstr>The Purpose of UG Labs</vt:lpstr>
      <vt:lpstr>Undergraduate Degree Structure</vt:lpstr>
      <vt:lpstr>Important People</vt:lpstr>
      <vt:lpstr>UG Labs Schedule</vt:lpstr>
      <vt:lpstr>UG Lab Groups</vt:lpstr>
      <vt:lpstr>UG Lab Topics – Year 1</vt:lpstr>
      <vt:lpstr>UG Lab Topics – Year 2</vt:lpstr>
      <vt:lpstr>UG Practical Assessments</vt:lpstr>
      <vt:lpstr>The Role of the SD</vt:lpstr>
      <vt:lpstr>The Role of the JD/TA is... (1)</vt:lpstr>
      <vt:lpstr>The Role of the JD/TA is... (2)</vt:lpstr>
      <vt:lpstr>The Role of the JD/TA is not...</vt:lpstr>
      <vt:lpstr>A few words of advice</vt:lpstr>
      <vt:lpstr>Application Process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2012-08-24T00:53:15Z</dcterms:created>
  <dcterms:modified xsi:type="dcterms:W3CDTF">2023-02-14T10:41:03Z</dcterms:modified>
</cp:coreProperties>
</file>