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1" r:id="rId4"/>
    <p:sldId id="258" r:id="rId5"/>
    <p:sldId id="269" r:id="rId6"/>
    <p:sldId id="261" r:id="rId7"/>
    <p:sldId id="259" r:id="rId8"/>
    <p:sldId id="260" r:id="rId9"/>
    <p:sldId id="262" r:id="rId10"/>
    <p:sldId id="263" r:id="rId11"/>
    <p:sldId id="279" r:id="rId12"/>
    <p:sldId id="272" r:id="rId13"/>
    <p:sldId id="280" r:id="rId14"/>
    <p:sldId id="264" r:id="rId15"/>
    <p:sldId id="266" r:id="rId16"/>
    <p:sldId id="275" r:id="rId17"/>
    <p:sldId id="274" r:id="rId18"/>
    <p:sldId id="265" r:id="rId19"/>
    <p:sldId id="278" r:id="rId20"/>
    <p:sldId id="270" r:id="rId21"/>
    <p:sldId id="267" r:id="rId22"/>
    <p:sldId id="276" r:id="rId23"/>
    <p:sldId id="268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3516" autoAdjust="0"/>
  </p:normalViewPr>
  <p:slideViewPr>
    <p:cSldViewPr>
      <p:cViewPr varScale="1">
        <p:scale>
          <a:sx n="75" d="100"/>
          <a:sy n="75" d="100"/>
        </p:scale>
        <p:origin x="35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3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LW and MG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81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Good bad teaching</a:t>
            </a:r>
          </a:p>
          <a:p>
            <a:r>
              <a:rPr lang="en-GB" dirty="0" smtClean="0"/>
              <a:t>Good </a:t>
            </a:r>
            <a:r>
              <a:rPr lang="en-GB" dirty="0" smtClean="0"/>
              <a:t>bad </a:t>
            </a:r>
            <a:r>
              <a:rPr lang="en-GB" dirty="0" smtClean="0"/>
              <a:t>demonstrator</a:t>
            </a:r>
          </a:p>
          <a:p>
            <a:endParaRPr lang="en-GB" dirty="0" smtClean="0"/>
          </a:p>
          <a:p>
            <a:r>
              <a:rPr lang="en-GB" dirty="0" smtClean="0"/>
              <a:t>LW &amp;</a:t>
            </a:r>
            <a:r>
              <a:rPr lang="en-GB" baseline="0" dirty="0" smtClean="0"/>
              <a:t> 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03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Good idea to understand differences between demonstrators – written</a:t>
            </a:r>
            <a:r>
              <a:rPr lang="en-GB" baseline="0" dirty="0" smtClean="0"/>
              <a:t> outside, read </a:t>
            </a:r>
            <a:r>
              <a:rPr lang="en-GB" baseline="0" dirty="0" smtClean="0"/>
              <a:t>it</a:t>
            </a:r>
          </a:p>
          <a:p>
            <a:endParaRPr lang="en-GB" baseline="0" dirty="0" smtClean="0"/>
          </a:p>
          <a:p>
            <a:r>
              <a:rPr lang="en-GB" baseline="0" dirty="0" smtClean="0"/>
              <a:t>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6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LW</a:t>
            </a:r>
          </a:p>
          <a:p>
            <a:r>
              <a:rPr lang="en-GB" dirty="0" smtClean="0"/>
              <a:t>Be </a:t>
            </a:r>
            <a:r>
              <a:rPr lang="en-GB" dirty="0" smtClean="0"/>
              <a:t>proactive with Diana and SD - training</a:t>
            </a:r>
          </a:p>
          <a:p>
            <a:r>
              <a:rPr lang="en-GB" dirty="0" smtClean="0"/>
              <a:t>Two slides</a:t>
            </a:r>
          </a:p>
          <a:p>
            <a:r>
              <a:rPr lang="en-GB" dirty="0" smtClean="0"/>
              <a:t>What is reasonable</a:t>
            </a:r>
            <a:r>
              <a:rPr lang="en-GB" baseline="0" dirty="0" smtClean="0"/>
              <a:t> – slide of questions?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3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LW and 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86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5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13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7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LW </a:t>
            </a:r>
          </a:p>
          <a:p>
            <a:r>
              <a:rPr lang="en-GB" dirty="0" smtClean="0"/>
              <a:t>(more </a:t>
            </a:r>
            <a:r>
              <a:rPr lang="en-GB" dirty="0" err="1" smtClean="0"/>
              <a:t>straightforwards</a:t>
            </a:r>
            <a:r>
              <a:rPr lang="en-GB" baseline="0" dirty="0" smtClean="0"/>
              <a:t> scenarios where there is a definite answer (or at least an official one)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22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MG </a:t>
            </a:r>
          </a:p>
          <a:p>
            <a:endParaRPr lang="en-GB" dirty="0" smtClean="0"/>
          </a:p>
          <a:p>
            <a:r>
              <a:rPr lang="en-GB" dirty="0" smtClean="0"/>
              <a:t>Safety? </a:t>
            </a:r>
            <a:endParaRPr lang="en-GB" dirty="0" smtClean="0"/>
          </a:p>
          <a:p>
            <a:r>
              <a:rPr lang="en-GB" dirty="0" smtClean="0"/>
              <a:t>Equipment problems</a:t>
            </a:r>
          </a:p>
          <a:p>
            <a:r>
              <a:rPr lang="en-GB" baseline="0" dirty="0" smtClean="0"/>
              <a:t>What to do if you see a group doing something clearly wrong</a:t>
            </a:r>
          </a:p>
          <a:p>
            <a:r>
              <a:rPr lang="en-GB" baseline="0" dirty="0" smtClean="0"/>
              <a:t>Group look like they won’t finish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53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5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MG + LW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6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LW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Note</a:t>
            </a:r>
            <a:r>
              <a:rPr lang="en-GB" baseline="0" dirty="0" smtClean="0"/>
              <a:t> that students the practicals don’t always match up with lectures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changing</a:t>
            </a:r>
            <a:r>
              <a:rPr lang="en-GB" baseline="0" dirty="0" smtClean="0"/>
              <a:t> this year – but still, the points stand about labs as good preparation for part </a:t>
            </a:r>
            <a:r>
              <a:rPr lang="en-GB" baseline="0" dirty="0" smtClean="0"/>
              <a:t>ii</a:t>
            </a:r>
          </a:p>
          <a:p>
            <a:endParaRPr lang="en-GB" baseline="0" dirty="0" smtClean="0"/>
          </a:p>
          <a:p>
            <a:r>
              <a:rPr lang="en-GB" baseline="0" dirty="0" smtClean="0"/>
              <a:t>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4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LW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Input silly mike and </a:t>
            </a:r>
            <a:r>
              <a:rPr lang="en-GB" dirty="0" err="1" smtClean="0"/>
              <a:t>laura</a:t>
            </a:r>
            <a:r>
              <a:rPr lang="en-GB" dirty="0" smtClean="0"/>
              <a:t> photos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LW</a:t>
            </a:r>
          </a:p>
          <a:p>
            <a:endParaRPr lang="en-GB" dirty="0" smtClean="0"/>
          </a:p>
          <a:p>
            <a:r>
              <a:rPr lang="en-GB" dirty="0" smtClean="0"/>
              <a:t>Try </a:t>
            </a:r>
            <a:r>
              <a:rPr lang="en-GB" dirty="0" smtClean="0"/>
              <a:t>to keep</a:t>
            </a:r>
            <a:r>
              <a:rPr lang="en-GB" baseline="0" dirty="0" smtClean="0"/>
              <a:t> term week afternoon free until you know when your lab will be scheduled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4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LW</a:t>
            </a:r>
          </a:p>
          <a:p>
            <a:endParaRPr lang="en-GB" dirty="0" smtClean="0"/>
          </a:p>
          <a:p>
            <a:r>
              <a:rPr lang="en-GB" dirty="0" smtClean="0"/>
              <a:t>Not necessarily </a:t>
            </a:r>
            <a:r>
              <a:rPr lang="en-GB" dirty="0" smtClean="0"/>
              <a:t>order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C:\Users\Lewys\Downloads\labphotos\2013-01-08 10.49.53.jpg"/>
          <p:cNvPicPr>
            <a:picLocks noChangeAspect="1" noChangeArrowheads="1"/>
          </p:cNvPicPr>
          <p:nvPr/>
        </p:nvPicPr>
        <p:blipFill rotWithShape="1">
          <a:blip r:embed="rId3" cstate="print"/>
          <a:srcRect l="10671" r="24248"/>
          <a:stretch/>
        </p:blipFill>
        <p:spPr bwMode="auto">
          <a:xfrm>
            <a:off x="3011513" y="1735744"/>
            <a:ext cx="1999284" cy="2304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b="1" dirty="0" smtClean="0"/>
              <a:t>Junior Demonstrator Briefing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Laura Wheatley &amp; Michael Goode</a:t>
            </a:r>
          </a:p>
          <a:p>
            <a:r>
              <a:rPr lang="en-US" sz="2300" dirty="0" smtClean="0"/>
              <a:t>(Slides Adapted From </a:t>
            </a:r>
            <a:r>
              <a:rPr lang="en-US" sz="2300" dirty="0" err="1" smtClean="0"/>
              <a:t>Dr</a:t>
            </a:r>
            <a:r>
              <a:rPr lang="en-US" sz="2300" dirty="0" smtClean="0"/>
              <a:t> Ben Jenkins and Meg Carter)</a:t>
            </a:r>
            <a:endParaRPr lang="en-US" dirty="0" smtClean="0"/>
          </a:p>
        </p:txBody>
      </p:sp>
      <p:sp>
        <p:nvSpPr>
          <p:cNvPr id="15362" name="AutoShape 2" descr="https://mail-attachment.googleusercontent.com/attachment/u/0/?saduie=AG9B_P8HooFcAD94VcYUN7Gida38&amp;attid=0.1&amp;disp=emb&amp;view=att&amp;th=13c19d1d7c8fa4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https://mail-attachment.googleusercontent.com/attachment/u/0/?saduie=AG9B_P8HooFcAD94VcYUN7Gida38&amp;attid=0.3&amp;disp=emb&amp;view=att&amp;th=13c19d1d7c8fa4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6" name="AutoShape 6" descr="https://mail-attachment.googleusercontent.com/attachment/u/0/?saduie=AG9B_P8HooFcAD94VcYUN7Gida38&amp;attid=0.5&amp;disp=emb&amp;view=att&amp;th=13c19d1d7c8fa4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8" name="AutoShape 8" descr="https://mail-attachment.googleusercontent.com/attachment/u/0/?saduie=AG9B_P8HooFcAD94VcYUN7Gida38&amp;attid=0.1&amp;disp=emb&amp;view=att&amp;th=13c19d1d7c8fa4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om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6096000"/>
            <a:ext cx="2842543" cy="648000"/>
          </a:xfrm>
          <a:prstGeom prst="rect">
            <a:avLst/>
          </a:prstGeom>
        </p:spPr>
      </p:pic>
      <p:pic>
        <p:nvPicPr>
          <p:cNvPr id="12" name="Picture 11" descr="Oxford_University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5800" y="6057600"/>
            <a:ext cx="648000" cy="6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084" t="10001" r="34583" b="10659"/>
          <a:stretch/>
        </p:blipFill>
        <p:spPr>
          <a:xfrm>
            <a:off x="-1" y="1729278"/>
            <a:ext cx="3011514" cy="230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1189" t="10219" r="11467" b="12995"/>
          <a:stretch/>
        </p:blipFill>
        <p:spPr>
          <a:xfrm>
            <a:off x="5018231" y="1735744"/>
            <a:ext cx="4125769" cy="230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UG Lab Topics – </a:t>
            </a:r>
            <a:r>
              <a:rPr lang="en-GB" b="1" smtClean="0"/>
              <a:t>Year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Practical 2P1	</a:t>
            </a:r>
            <a:r>
              <a:rPr lang="en-GB" dirty="0"/>
              <a:t>Materials </a:t>
            </a:r>
            <a:r>
              <a:rPr lang="en-GB" dirty="0" smtClean="0"/>
              <a:t>Selection</a:t>
            </a:r>
          </a:p>
          <a:p>
            <a:r>
              <a:rPr lang="en-GB" dirty="0" smtClean="0"/>
              <a:t>Practical 2P2	Steels </a:t>
            </a:r>
          </a:p>
          <a:p>
            <a:r>
              <a:rPr lang="en-GB" dirty="0" smtClean="0"/>
              <a:t>Practical 2P3</a:t>
            </a:r>
            <a:r>
              <a:rPr lang="en-GB" dirty="0"/>
              <a:t>	Extrusion </a:t>
            </a:r>
            <a:r>
              <a:rPr lang="en-GB" dirty="0" smtClean="0"/>
              <a:t>Casting</a:t>
            </a:r>
          </a:p>
          <a:p>
            <a:r>
              <a:rPr lang="en-GB" dirty="0" smtClean="0"/>
              <a:t>Practical 2P4	Casting</a:t>
            </a:r>
          </a:p>
          <a:p>
            <a:r>
              <a:rPr lang="en-GB" dirty="0" smtClean="0"/>
              <a:t>Practical 2P5	Diffusion</a:t>
            </a:r>
          </a:p>
          <a:p>
            <a:r>
              <a:rPr lang="en-GB" dirty="0" smtClean="0"/>
              <a:t>Practical 2P6	</a:t>
            </a:r>
            <a:r>
              <a:rPr lang="en-GB" dirty="0"/>
              <a:t>Dislocations and Plasticity </a:t>
            </a:r>
            <a:endParaRPr lang="en-GB" dirty="0" smtClean="0"/>
          </a:p>
          <a:p>
            <a:r>
              <a:rPr lang="en-GB" dirty="0" smtClean="0"/>
              <a:t>Practical 2P7	Corrosion </a:t>
            </a:r>
          </a:p>
          <a:p>
            <a:r>
              <a:rPr lang="en-GB" dirty="0" smtClean="0"/>
              <a:t>Practical 2P8	</a:t>
            </a:r>
            <a:r>
              <a:rPr lang="en-GB" dirty="0"/>
              <a:t>Mechanical properties of polymers </a:t>
            </a:r>
            <a:endParaRPr lang="en-GB" dirty="0" smtClean="0"/>
          </a:p>
          <a:p>
            <a:r>
              <a:rPr lang="en-GB" dirty="0" smtClean="0"/>
              <a:t>Practical 2P9	XRD Detective</a:t>
            </a:r>
          </a:p>
          <a:p>
            <a:r>
              <a:rPr lang="en-GB" dirty="0" smtClean="0"/>
              <a:t>Practical 2P10	SEM and Fracture</a:t>
            </a:r>
          </a:p>
          <a:p>
            <a:r>
              <a:rPr lang="en-GB" dirty="0" smtClean="0"/>
              <a:t>Practical 2P11	Transmission </a:t>
            </a:r>
            <a:r>
              <a:rPr lang="en-GB" dirty="0"/>
              <a:t>Electron Microscopy  </a:t>
            </a:r>
            <a:endParaRPr lang="en-GB" dirty="0" smtClean="0"/>
          </a:p>
          <a:p>
            <a:r>
              <a:rPr lang="en-GB" dirty="0" smtClean="0"/>
              <a:t>Practical 2P12	Semiconductor Devices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47800" y="63246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solidFill>
                  <a:srgbClr val="0070C0"/>
                </a:solidFill>
              </a:rPr>
              <a:t>http://www.materials.ox.ac.uk/teaching/ug/ugpracticals.html</a:t>
            </a:r>
            <a:endParaRPr lang="en-GB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UG Lab Notebooks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</a:t>
            </a:r>
            <a:r>
              <a:rPr lang="en-GB" dirty="0" err="1" smtClean="0"/>
              <a:t>practicals</a:t>
            </a:r>
            <a:r>
              <a:rPr lang="en-GB" dirty="0" smtClean="0"/>
              <a:t> the students fill in their lab notebook in the practical session</a:t>
            </a:r>
          </a:p>
          <a:p>
            <a:r>
              <a:rPr lang="en-GB" dirty="0" smtClean="0"/>
              <a:t>Materials Selection – poster </a:t>
            </a:r>
          </a:p>
          <a:p>
            <a:r>
              <a:rPr lang="en-GB" dirty="0" smtClean="0"/>
              <a:t>Some labs require a report after the lab – ask Sergio for which labs. The marking is down to the SD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47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Group Exercises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Split into </a:t>
            </a:r>
            <a:r>
              <a:rPr lang="en-US" sz="2800" dirty="0" smtClean="0"/>
              <a:t>groups</a:t>
            </a:r>
            <a:r>
              <a:rPr lang="en-US" sz="2800" dirty="0" smtClean="0"/>
              <a:t>:</a:t>
            </a:r>
            <a:endParaRPr lang="en-US" sz="28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What makes the best teachers/educators effective?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Think </a:t>
            </a:r>
            <a:r>
              <a:rPr lang="en-US" sz="2400" dirty="0"/>
              <a:t>of a couple of examples of bad </a:t>
            </a:r>
            <a:r>
              <a:rPr lang="en-US" sz="2400" dirty="0" smtClean="0"/>
              <a:t>teaching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In your experience, what makes a good/bad demonstrator</a:t>
            </a:r>
            <a:r>
              <a:rPr lang="en-US" sz="2400" dirty="0" smtClean="0"/>
              <a:t>?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 algn="ctr">
              <a:buNone/>
            </a:pPr>
            <a:r>
              <a:rPr lang="en-US" sz="2400" b="1" dirty="0" smtClean="0"/>
              <a:t>Couple of minutes to think!</a:t>
            </a:r>
            <a:endParaRPr lang="en-GB" sz="2400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3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8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Role of the Senior Demonstrator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 smtClean="0"/>
              <a:t>To write lab handout for the students to follow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To introduce and explain the relevance of the lab</a:t>
            </a:r>
          </a:p>
          <a:p>
            <a:endParaRPr lang="en-GB" sz="2800" dirty="0" smtClean="0"/>
          </a:p>
          <a:p>
            <a:r>
              <a:rPr lang="en-GB" sz="2800" dirty="0" smtClean="0"/>
              <a:t>To tell the students the key deliverables they are looking for</a:t>
            </a:r>
          </a:p>
          <a:p>
            <a:endParaRPr lang="en-GB" sz="2800" dirty="0" smtClean="0"/>
          </a:p>
          <a:p>
            <a:r>
              <a:rPr lang="en-GB" sz="2800" dirty="0" smtClean="0"/>
              <a:t>To instruct the JDs if there are special themes they want highlighted by the students</a:t>
            </a:r>
          </a:p>
          <a:p>
            <a:endParaRPr lang="en-GB" sz="2800" dirty="0" smtClean="0"/>
          </a:p>
          <a:p>
            <a:r>
              <a:rPr lang="en-US" sz="2800" dirty="0"/>
              <a:t>To be around in the labs to answer </a:t>
            </a:r>
            <a:r>
              <a:rPr lang="en-US" sz="2800" u="sng" dirty="0"/>
              <a:t>academic questions</a:t>
            </a:r>
            <a:r>
              <a:rPr lang="en-US" sz="2800" dirty="0"/>
              <a:t>, around an average of one hour per day (not fixed</a:t>
            </a:r>
            <a:r>
              <a:rPr lang="en-US" sz="2800" dirty="0" smtClean="0"/>
              <a:t>)</a:t>
            </a:r>
          </a:p>
          <a:p>
            <a:endParaRPr lang="en-GB" sz="2800" dirty="0"/>
          </a:p>
          <a:p>
            <a:r>
              <a:rPr lang="en-GB" sz="2800" dirty="0" smtClean="0"/>
              <a:t>To read and mark the written reports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The Role of the Junior Demonstrator is... (1)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To familiarise themselves with the practical and the equipment in advance of the lab session, including reading the online handout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(</a:t>
            </a:r>
            <a:r>
              <a:rPr lang="en-GB" sz="2400" dirty="0"/>
              <a:t>F</a:t>
            </a:r>
            <a:r>
              <a:rPr lang="en-GB" sz="2400" dirty="0" smtClean="0"/>
              <a:t>or new JDs) doing a practice run of the </a:t>
            </a:r>
            <a:r>
              <a:rPr lang="en-GB" sz="2400" dirty="0" smtClean="0"/>
              <a:t>lab – paid!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To oversee delivering the SDs requirements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To assist </a:t>
            </a:r>
            <a:r>
              <a:rPr lang="en-GB" sz="2400" dirty="0" smtClean="0"/>
              <a:t>Diana in </a:t>
            </a:r>
            <a:r>
              <a:rPr lang="en-GB" sz="2400" dirty="0"/>
              <a:t>encouraging safe, respectful and professional behaviour in the labs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To assist </a:t>
            </a:r>
            <a:r>
              <a:rPr lang="en-GB" sz="2400" dirty="0" smtClean="0"/>
              <a:t>Diana in </a:t>
            </a:r>
            <a:r>
              <a:rPr lang="en-GB" sz="2400" dirty="0"/>
              <a:t>concluding the labs in a timely fashion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To answer </a:t>
            </a:r>
            <a:r>
              <a:rPr lang="en-GB" sz="2400" u="sng" dirty="0" smtClean="0"/>
              <a:t>reasonable</a:t>
            </a:r>
            <a:r>
              <a:rPr lang="en-GB" sz="2400" dirty="0" smtClean="0"/>
              <a:t> questions from students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What </a:t>
            </a:r>
            <a:r>
              <a:rPr lang="en-GB" sz="3600" b="1" dirty="0" smtClean="0"/>
              <a:t>are</a:t>
            </a:r>
            <a:r>
              <a:rPr lang="en-GB" sz="4000" b="1" dirty="0" smtClean="0"/>
              <a:t> reasonable questions?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“What should we do first?”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“Is one measurement enough?”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“We are unsure if we have set up our testing equipment properly, please could you check?”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“Do these results look right to you?”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What should you do if you are asked a question that you don’t know the answer to?</a:t>
            </a:r>
            <a:endParaRPr lang="en-GB" sz="2000" dirty="0" smtClean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45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The Role of the Junior Demonstrator is... </a:t>
            </a:r>
            <a:r>
              <a:rPr lang="en-GB" sz="3600" b="1" dirty="0" smtClean="0"/>
              <a:t>(2)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To assist student in becoming effective experimental scientists with: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proper lab discipline, behaviour and time management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effective team-work and communication skills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correct use of lab notebooks (not examined but available to the examiners for inspection)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To assist students with experimental </a:t>
            </a:r>
            <a:r>
              <a:rPr lang="en-GB" sz="2400" dirty="0" smtClean="0"/>
              <a:t>equipment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To develop themselves in their communication and teaching skills</a:t>
            </a:r>
            <a:r>
              <a:rPr lang="en-GB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Comply with the rules of the lab, e.g. clothes and footwear</a:t>
            </a: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76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The Role of the Junior Demonstrator is not...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To give students the ‘answers’ to the lab</a:t>
            </a:r>
          </a:p>
          <a:p>
            <a:endParaRPr lang="en-GB" dirty="0" smtClean="0"/>
          </a:p>
          <a:p>
            <a:r>
              <a:rPr lang="en-GB" dirty="0" smtClean="0"/>
              <a:t>To do any work for the students or tell the students how to approach the tasks</a:t>
            </a:r>
          </a:p>
          <a:p>
            <a:endParaRPr lang="en-GB" dirty="0" smtClean="0"/>
          </a:p>
          <a:p>
            <a:r>
              <a:rPr lang="en-GB" dirty="0" smtClean="0"/>
              <a:t>To tell them if they’ve gotten something ‘right’ or ‘wrong’</a:t>
            </a:r>
          </a:p>
          <a:p>
            <a:endParaRPr lang="en-GB" dirty="0" smtClean="0"/>
          </a:p>
          <a:p>
            <a:r>
              <a:rPr lang="en-GB" dirty="0" smtClean="0"/>
              <a:t>To earn some quick money by baby-sitting a group of young-adults / to catch-up on reading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few words of advice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Make sure to spend time getting familiar with your practical(s)</a:t>
            </a:r>
          </a:p>
          <a:p>
            <a:pPr lvl="1"/>
            <a:r>
              <a:rPr lang="en-GB" dirty="0" smtClean="0"/>
              <a:t>It is much easier to deal with problems if you understand the practical and apparatus!</a:t>
            </a:r>
          </a:p>
          <a:p>
            <a:pPr lvl="1"/>
            <a:r>
              <a:rPr lang="en-GB" dirty="0" smtClean="0"/>
              <a:t>You get paid for the training time!</a:t>
            </a:r>
          </a:p>
          <a:p>
            <a:r>
              <a:rPr lang="en-GB" dirty="0" smtClean="0"/>
              <a:t>Be proactive and talk to </a:t>
            </a:r>
            <a:r>
              <a:rPr lang="en-GB" i="1" u="sng" dirty="0" smtClean="0"/>
              <a:t>all</a:t>
            </a:r>
            <a:r>
              <a:rPr lang="en-GB" dirty="0" smtClean="0"/>
              <a:t> the groups regularly</a:t>
            </a:r>
          </a:p>
          <a:p>
            <a:pPr lvl="1"/>
            <a:r>
              <a:rPr lang="en-GB" dirty="0" smtClean="0"/>
              <a:t>This often helps to identify problems before they arise</a:t>
            </a:r>
          </a:p>
          <a:p>
            <a:r>
              <a:rPr lang="en-GB" dirty="0" smtClean="0"/>
              <a:t>Enjoy yourself</a:t>
            </a:r>
            <a:r>
              <a:rPr lang="en-GB" dirty="0" smtClean="0"/>
              <a:t>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34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GB" b="1" dirty="0" smtClean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Undergraduate labs in Materials Science</a:t>
            </a:r>
          </a:p>
          <a:p>
            <a:pPr lvl="1"/>
            <a:r>
              <a:rPr lang="en-GB" sz="2400" dirty="0" smtClean="0"/>
              <a:t>Important people</a:t>
            </a:r>
          </a:p>
          <a:p>
            <a:pPr lvl="1"/>
            <a:r>
              <a:rPr lang="en-GB" sz="2400" dirty="0" smtClean="0"/>
              <a:t>Purpose</a:t>
            </a:r>
          </a:p>
          <a:p>
            <a:pPr lvl="1"/>
            <a:r>
              <a:rPr lang="en-GB" sz="2400" dirty="0" smtClean="0"/>
              <a:t>Schedules</a:t>
            </a:r>
          </a:p>
          <a:p>
            <a:pPr lvl="1"/>
            <a:r>
              <a:rPr lang="en-GB" sz="2400" dirty="0" smtClean="0"/>
              <a:t>Groupings</a:t>
            </a:r>
          </a:p>
          <a:p>
            <a:pPr lvl="1"/>
            <a:r>
              <a:rPr lang="en-GB" sz="2400" dirty="0" smtClean="0"/>
              <a:t>Topics</a:t>
            </a:r>
            <a:endParaRPr lang="en-GB" sz="2800" dirty="0" smtClean="0"/>
          </a:p>
          <a:p>
            <a:r>
              <a:rPr lang="en-GB" sz="2800" dirty="0" smtClean="0"/>
              <a:t>The role of the Junior Demonstrator</a:t>
            </a:r>
          </a:p>
          <a:p>
            <a:pPr lvl="1"/>
            <a:r>
              <a:rPr lang="en-GB" sz="2400" dirty="0" smtClean="0"/>
              <a:t>What it is</a:t>
            </a:r>
          </a:p>
          <a:p>
            <a:pPr lvl="1"/>
            <a:r>
              <a:rPr lang="en-GB" sz="2400" dirty="0" smtClean="0"/>
              <a:t>What it isn’t</a:t>
            </a:r>
          </a:p>
          <a:p>
            <a:r>
              <a:rPr lang="en-GB" sz="2800" dirty="0" smtClean="0"/>
              <a:t>Some advice</a:t>
            </a:r>
          </a:p>
          <a:p>
            <a:r>
              <a:rPr lang="en-GB" sz="2800" dirty="0" smtClean="0"/>
              <a:t>Possible UG lab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 smtClean="0"/>
              <a:t>Possible UG Lab Scenarios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 </a:t>
            </a:r>
            <a:r>
              <a:rPr lang="en-GB" dirty="0"/>
              <a:t>student doesn’t understand the handout’s </a:t>
            </a:r>
            <a:r>
              <a:rPr lang="en-GB" dirty="0" smtClean="0"/>
              <a:t>instructions</a:t>
            </a:r>
          </a:p>
          <a:p>
            <a:endParaRPr lang="en-GB" dirty="0"/>
          </a:p>
          <a:p>
            <a:r>
              <a:rPr lang="en-GB" dirty="0" smtClean="0"/>
              <a:t>You see someone copying / cheating</a:t>
            </a:r>
          </a:p>
          <a:p>
            <a:endParaRPr lang="en-GB" dirty="0" smtClean="0"/>
          </a:p>
          <a:p>
            <a:r>
              <a:rPr lang="en-GB" dirty="0" smtClean="0"/>
              <a:t>An accident/near miss occurs</a:t>
            </a:r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student is in the IT room completing </a:t>
            </a:r>
            <a:r>
              <a:rPr lang="en-GB" dirty="0" err="1"/>
              <a:t>tute</a:t>
            </a:r>
            <a:r>
              <a:rPr lang="en-GB" dirty="0"/>
              <a:t>-work for a deadline</a:t>
            </a:r>
          </a:p>
          <a:p>
            <a:endParaRPr lang="en-GB" dirty="0"/>
          </a:p>
          <a:p>
            <a:r>
              <a:rPr lang="en-GB" dirty="0"/>
              <a:t>A student leaves the lab unannounced to go smoke / to the vending machines</a:t>
            </a:r>
          </a:p>
          <a:p>
            <a:endParaRPr lang="en-GB" dirty="0"/>
          </a:p>
          <a:p>
            <a:r>
              <a:rPr lang="en-GB" dirty="0"/>
              <a:t>You see a student about to do something without the required </a:t>
            </a:r>
            <a:r>
              <a:rPr lang="en-GB" dirty="0" smtClean="0"/>
              <a:t>PPE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 smtClean="0"/>
              <a:t>Possible UG Lab Scenarios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One person in a group is doing no work</a:t>
            </a:r>
          </a:p>
          <a:p>
            <a:endParaRPr lang="en-GB" dirty="0"/>
          </a:p>
          <a:p>
            <a:r>
              <a:rPr lang="en-GB" dirty="0"/>
              <a:t>One person in a group is doing all the </a:t>
            </a:r>
            <a:r>
              <a:rPr lang="en-GB" dirty="0" smtClean="0"/>
              <a:t>work</a:t>
            </a:r>
          </a:p>
          <a:p>
            <a:endParaRPr lang="en-GB" dirty="0"/>
          </a:p>
          <a:p>
            <a:r>
              <a:rPr lang="en-GB" dirty="0"/>
              <a:t>A student is checking emails / listening to music / playing with a smart-phone in the </a:t>
            </a:r>
            <a:r>
              <a:rPr lang="en-GB" dirty="0" smtClean="0"/>
              <a:t>lab</a:t>
            </a:r>
          </a:p>
          <a:p>
            <a:endParaRPr lang="en-GB" dirty="0"/>
          </a:p>
          <a:p>
            <a:r>
              <a:rPr lang="en-GB" dirty="0" smtClean="0"/>
              <a:t>You </a:t>
            </a:r>
            <a:r>
              <a:rPr lang="en-GB" dirty="0"/>
              <a:t>think a student / group are rushing their work just to leave </a:t>
            </a:r>
            <a:r>
              <a:rPr lang="en-GB" dirty="0" smtClean="0"/>
              <a:t>early</a:t>
            </a:r>
          </a:p>
          <a:p>
            <a:endParaRPr lang="en-GB" dirty="0"/>
          </a:p>
          <a:p>
            <a:r>
              <a:rPr lang="en-GB" dirty="0" smtClean="0"/>
              <a:t>Several groups in the lab all need help at the same time</a:t>
            </a:r>
          </a:p>
          <a:p>
            <a:endParaRPr lang="en-GB" dirty="0" smtClean="0"/>
          </a:p>
          <a:p>
            <a:r>
              <a:rPr lang="en-GB" dirty="0" smtClean="0"/>
              <a:t>You </a:t>
            </a:r>
            <a:r>
              <a:rPr lang="en-GB" dirty="0"/>
              <a:t>see a group </a:t>
            </a:r>
            <a:r>
              <a:rPr lang="en-GB" dirty="0" smtClean="0"/>
              <a:t>doing the practical/analysing </a:t>
            </a:r>
            <a:r>
              <a:rPr lang="en-GB" dirty="0"/>
              <a:t>their data </a:t>
            </a:r>
            <a:r>
              <a:rPr lang="en-GB" dirty="0" smtClean="0"/>
              <a:t>incorrectly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 smtClean="0"/>
              <a:t>Real </a:t>
            </a:r>
            <a:r>
              <a:rPr lang="en-GB" b="1" dirty="0" smtClean="0"/>
              <a:t>Scenario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You are approaching the end of day two of a three day lab. You have concerns that one group will struggle to finish on time. They have taken multiple measurements for 2 out of 5 samples, but have not yet taken any measurements on the other three samples. They seem more concerned with taking multiple measurements for each sample.</a:t>
            </a:r>
          </a:p>
          <a:p>
            <a:endParaRPr lang="en-GB" dirty="0"/>
          </a:p>
          <a:p>
            <a:r>
              <a:rPr lang="en-GB" dirty="0" smtClean="0"/>
              <a:t>What would you do?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7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Ice Breaker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9361"/>
            <a:ext cx="9144000" cy="3268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4107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is your best memory (or worst) of your undergraduate labs?</a:t>
            </a:r>
          </a:p>
          <a:p>
            <a:endParaRPr lang="en-GB" sz="2400" dirty="0"/>
          </a:p>
          <a:p>
            <a:pPr algn="ctr"/>
            <a:r>
              <a:rPr lang="en-GB" sz="2400" dirty="0" smtClean="0"/>
              <a:t>(Keep it pc!)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The Purpose of UG Labs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Labs provide essential training in practical scientific skills, conducting work independently from written instructions and report writing</a:t>
            </a:r>
          </a:p>
          <a:p>
            <a:endParaRPr lang="en-GB" dirty="0" smtClean="0"/>
          </a:p>
          <a:p>
            <a:r>
              <a:rPr lang="en-GB" dirty="0" smtClean="0"/>
              <a:t>Labs support the academic lecture course series throughout the year</a:t>
            </a:r>
          </a:p>
          <a:p>
            <a:endParaRPr lang="en-GB" dirty="0" smtClean="0"/>
          </a:p>
          <a:p>
            <a:r>
              <a:rPr lang="en-GB" dirty="0" smtClean="0"/>
              <a:t>Labs are EXAMINED coursework towards either Preliminary or Final exams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GB" b="1" dirty="0" smtClean="0"/>
              <a:t>Undergraduate Degree Structure</a:t>
            </a: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86529"/>
              </p:ext>
            </p:extLst>
          </p:nvPr>
        </p:nvGraphicFramePr>
        <p:xfrm>
          <a:off x="152400" y="914400"/>
          <a:ext cx="8839200" cy="5808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28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Year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Module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Assessment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59">
                <a:tc rowSpan="6"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MS1 – Structure of Materials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Written Summer ‘Prelims’ Exams</a:t>
                      </a:r>
                    </a:p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400 / 500 marks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MS2 – Properties of Materials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MS3 – Transforming Materials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MMES - Maths for Materials and Earth Scientists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bg1"/>
                          </a:solidFill>
                        </a:rPr>
                        <a:t>Practical</a:t>
                      </a:r>
                      <a:r>
                        <a:rPr lang="en-GB" sz="1050" b="1" baseline="0" dirty="0" smtClean="0">
                          <a:solidFill>
                            <a:schemeClr val="bg1"/>
                          </a:solidFill>
                        </a:rPr>
                        <a:t> Labs</a:t>
                      </a:r>
                      <a:endParaRPr lang="en-GB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="1" baseline="0" dirty="0" smtClean="0">
                          <a:solidFill>
                            <a:schemeClr val="bg1"/>
                          </a:solidFill>
                        </a:rPr>
                        <a:t>assessment of lab reports</a:t>
                      </a:r>
                    </a:p>
                    <a:p>
                      <a:pPr algn="ctr"/>
                      <a:r>
                        <a:rPr lang="en-GB" sz="1050" b="1" dirty="0" smtClean="0">
                          <a:solidFill>
                            <a:schemeClr val="bg1"/>
                          </a:solidFill>
                        </a:rPr>
                        <a:t>50 / 500 marks</a:t>
                      </a:r>
                      <a:endParaRPr lang="en-GB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Crystallography Classes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aseline="0" dirty="0" smtClean="0">
                          <a:solidFill>
                            <a:schemeClr val="bg1"/>
                          </a:solidFill>
                        </a:rPr>
                        <a:t>assessment during classes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50 / 500marks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259">
                <a:tc rowSpan="6"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GP1 - Structure and Transformation of Materials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Written Summer ‘Finals’ Exams at end of 3</a:t>
                      </a:r>
                      <a:r>
                        <a:rPr lang="en-GB" sz="1050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 year</a:t>
                      </a:r>
                    </a:p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400 / 1200 marks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GP2 -</a:t>
                      </a:r>
                      <a:r>
                        <a:rPr lang="en-GB" sz="105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Electronic Properties of Materials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GP3 - Mechanical Properties of Materials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GP4 - Engineering Applications of Materials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bg1"/>
                          </a:solidFill>
                        </a:rPr>
                        <a:t>Practical</a:t>
                      </a:r>
                      <a:r>
                        <a:rPr lang="en-GB" sz="1050" b="1" baseline="0" dirty="0" smtClean="0">
                          <a:solidFill>
                            <a:schemeClr val="bg1"/>
                          </a:solidFill>
                        </a:rPr>
                        <a:t> Labs</a:t>
                      </a:r>
                      <a:endParaRPr lang="en-GB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="1" baseline="0" dirty="0" smtClean="0">
                          <a:solidFill>
                            <a:schemeClr val="bg1"/>
                          </a:solidFill>
                        </a:rPr>
                        <a:t>assessment of lab reports</a:t>
                      </a:r>
                    </a:p>
                    <a:p>
                      <a:pPr algn="ctr"/>
                      <a:r>
                        <a:rPr lang="en-GB" sz="1050" b="1" dirty="0" smtClean="0">
                          <a:solidFill>
                            <a:schemeClr val="bg1"/>
                          </a:solidFill>
                        </a:rPr>
                        <a:t>60 / 1200 marks</a:t>
                      </a:r>
                      <a:endParaRPr lang="en-GB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Industrial Visits, Business Module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aseline="0" dirty="0" smtClean="0">
                          <a:solidFill>
                            <a:schemeClr val="bg1"/>
                          </a:solidFill>
                        </a:rPr>
                        <a:t>assessment of reports</a:t>
                      </a:r>
                    </a:p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40 / 1200 marks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259">
                <a:tc rowSpan="4"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OP1 – Materials Options Paper 1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Written Summer ‘Finals’ Exams at end of 3</a:t>
                      </a:r>
                      <a:r>
                        <a:rPr lang="en-GB" sz="1050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 year</a:t>
                      </a:r>
                    </a:p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200 / 1200 marks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259"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OP2 – Materials Options Paper 2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Team</a:t>
                      </a:r>
                      <a:r>
                        <a:rPr lang="en-GB" sz="1050" baseline="0" dirty="0" smtClean="0">
                          <a:solidFill>
                            <a:schemeClr val="bg1"/>
                          </a:solidFill>
                        </a:rPr>
                        <a:t> Design Project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aseline="0" dirty="0" smtClean="0">
                          <a:solidFill>
                            <a:schemeClr val="bg1"/>
                          </a:solidFill>
                        </a:rPr>
                        <a:t>assessment of reports</a:t>
                      </a:r>
                    </a:p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50 / 1200 marks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Characterisation / Modelling Module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aseline="0" dirty="0" smtClean="0">
                          <a:solidFill>
                            <a:schemeClr val="bg1"/>
                          </a:solidFill>
                        </a:rPr>
                        <a:t>assessment of reports</a:t>
                      </a:r>
                    </a:p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50 / 1200 marks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50588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Masters (Part II) Project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Written </a:t>
                      </a:r>
                      <a:r>
                        <a:rPr lang="en-GB" sz="1050" baseline="0" dirty="0" smtClean="0">
                          <a:solidFill>
                            <a:schemeClr val="bg1"/>
                          </a:solidFill>
                        </a:rPr>
                        <a:t>assessment of thesis</a:t>
                      </a:r>
                    </a:p>
                    <a:p>
                      <a:pPr algn="ctr"/>
                      <a:r>
                        <a:rPr lang="en-GB" sz="1050" dirty="0" smtClean="0">
                          <a:solidFill>
                            <a:schemeClr val="bg1"/>
                          </a:solidFill>
                        </a:rPr>
                        <a:t>400 / 1200 marks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 smtClean="0"/>
              <a:t>Important People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45015"/>
            <a:ext cx="6858000" cy="5029200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 smtClean="0"/>
              <a:t>Prof Sergio Lozano-Perez – Practical Class Coordinator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Diana </a:t>
            </a:r>
            <a:r>
              <a:rPr lang="en-GB" sz="2400" dirty="0" err="1" smtClean="0"/>
              <a:t>Passmore</a:t>
            </a:r>
            <a:r>
              <a:rPr lang="en-GB" sz="2400" dirty="0" smtClean="0"/>
              <a:t> – Practical Class Technician (PCT)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Senior Demonstrators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The Students (≈40-50 each year)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Other Junior Demonstrators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Paul Warren etc. – Departmental IT</a:t>
            </a:r>
          </a:p>
          <a:p>
            <a:pPr lvl="1"/>
            <a:r>
              <a:rPr lang="en-GB" sz="1800" u="sng" dirty="0" smtClean="0"/>
              <a:t>itsupport@materials.ox.ac.uk</a:t>
            </a:r>
            <a:endParaRPr lang="en-GB" sz="2000" u="sng" dirty="0" smtClean="0"/>
          </a:p>
          <a:p>
            <a:endParaRPr lang="en-GB" sz="2400" dirty="0"/>
          </a:p>
        </p:txBody>
      </p:sp>
      <p:pic>
        <p:nvPicPr>
          <p:cNvPr id="1028" name="Picture 4" descr="http://www.materials.ox.ac.uk/uploads/images/mugshots/Warren,Pa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562600"/>
            <a:ext cx="720000" cy="974401"/>
          </a:xfrm>
          <a:prstGeom prst="rect">
            <a:avLst/>
          </a:prstGeom>
          <a:noFill/>
        </p:spPr>
      </p:pic>
      <p:pic>
        <p:nvPicPr>
          <p:cNvPr id="7" name="Picture 6" descr="http://lh4.googleusercontent.com/-BvuOfRnSGgk/AAAAAAAAAAI/AAAAAAAAAD0/FGpHoSz2zKk/s512-c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28200"/>
            <a:ext cx="720000" cy="720000"/>
          </a:xfrm>
          <a:prstGeom prst="rect">
            <a:avLst/>
          </a:prstGeom>
          <a:noFill/>
        </p:spPr>
      </p:pic>
      <p:pic>
        <p:nvPicPr>
          <p:cNvPr id="8" name="Picture 6" descr="http://lh4.googleusercontent.com/-BvuOfRnSGgk/AAAAAAAAAAI/AAAAAAAAAD0/FGpHoSz2zKk/s512-c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90000"/>
            <a:ext cx="720000" cy="720000"/>
          </a:xfrm>
          <a:prstGeom prst="rect">
            <a:avLst/>
          </a:prstGeom>
          <a:noFill/>
        </p:spPr>
      </p:pic>
      <p:pic>
        <p:nvPicPr>
          <p:cNvPr id="4" name="Picture 2" descr="Image result for Sergio Lozano-Pere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t="9840" r="19829" b="28016"/>
          <a:stretch/>
        </p:blipFill>
        <p:spPr bwMode="auto">
          <a:xfrm>
            <a:off x="606256" y="970396"/>
            <a:ext cx="613277" cy="109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63A3DC43-008D-421F-A31E-9A4140137BDC" descr="63A3DC43-008D-421F-A31E-9A4140137BD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6561" b="5765"/>
          <a:stretch/>
        </p:blipFill>
        <p:spPr bwMode="auto">
          <a:xfrm>
            <a:off x="5791200" y="2829998"/>
            <a:ext cx="3124200" cy="363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33310" y="4914900"/>
            <a:ext cx="72009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6" y="2098284"/>
            <a:ext cx="621744" cy="932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b="1" dirty="0" smtClean="0"/>
              <a:t>UG Labs Schedule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First year UGs:</a:t>
            </a:r>
          </a:p>
          <a:p>
            <a:pPr lvl="1"/>
            <a:r>
              <a:rPr lang="en-GB" sz="2400" dirty="0" smtClean="0"/>
              <a:t>Thursday &amp; Friday 14:00 – 17:00 alternate weeks (MT &amp; HT)*</a:t>
            </a:r>
          </a:p>
          <a:p>
            <a:pPr lvl="2">
              <a:buNone/>
            </a:pPr>
            <a:r>
              <a:rPr lang="en-GB" sz="2000" dirty="0" smtClean="0"/>
              <a:t>*Excluding some introductory labs in MTwk1 </a:t>
            </a:r>
          </a:p>
          <a:p>
            <a:pPr lvl="2">
              <a:buNone/>
            </a:pPr>
            <a:r>
              <a:rPr lang="en-GB" sz="2400" dirty="0" smtClean="0"/>
              <a:t>PLUS two afternoons (assorted days) in the first half of TT</a:t>
            </a:r>
          </a:p>
          <a:p>
            <a:endParaRPr lang="en-GB" sz="2800" dirty="0" smtClean="0"/>
          </a:p>
          <a:p>
            <a:r>
              <a:rPr lang="en-GB" sz="2800" dirty="0" smtClean="0"/>
              <a:t>Second year UGs:</a:t>
            </a:r>
          </a:p>
          <a:p>
            <a:pPr lvl="1"/>
            <a:r>
              <a:rPr lang="en-GB" sz="2400" dirty="0" smtClean="0"/>
              <a:t>Monday – Wednesday afternoons alternate weeks*</a:t>
            </a:r>
          </a:p>
          <a:p>
            <a:pPr marL="914400" lvl="2" indent="0">
              <a:buNone/>
            </a:pPr>
            <a:r>
              <a:rPr lang="en-US" sz="2000" dirty="0" smtClean="0"/>
              <a:t>*Except Trinity term which has a special timetable</a:t>
            </a:r>
            <a:endParaRPr lang="en-GB" sz="2000" dirty="0" smtClean="0"/>
          </a:p>
          <a:p>
            <a:pPr lvl="1"/>
            <a:endParaRPr lang="en-GB" sz="2400" dirty="0" smtClean="0"/>
          </a:p>
          <a:p>
            <a:r>
              <a:rPr lang="en-GB" sz="2800" dirty="0" smtClean="0"/>
              <a:t>Junior demonstrators should aim to arrive at least 10 minutes before the start of labs</a:t>
            </a:r>
          </a:p>
          <a:p>
            <a:endParaRPr lang="en-GB" sz="2800" dirty="0"/>
          </a:p>
          <a:p>
            <a:r>
              <a:rPr lang="en-GB" sz="2800" dirty="0" smtClean="0"/>
              <a:t>Labs may not happen in the same order as previous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UG Lab Groups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Students work in groups of three with the occasional pair</a:t>
            </a:r>
          </a:p>
          <a:p>
            <a:endParaRPr lang="en-GB" dirty="0" smtClean="0"/>
          </a:p>
          <a:p>
            <a:r>
              <a:rPr lang="en-GB" dirty="0" smtClean="0"/>
              <a:t>Generally grouped by college but not always</a:t>
            </a:r>
          </a:p>
          <a:p>
            <a:endParaRPr lang="en-GB" dirty="0" smtClean="0"/>
          </a:p>
          <a:p>
            <a:r>
              <a:rPr lang="en-GB" dirty="0" smtClean="0"/>
              <a:t>Designed to encourage and teach teamwork</a:t>
            </a:r>
          </a:p>
          <a:p>
            <a:endParaRPr lang="en-GB" dirty="0" smtClean="0"/>
          </a:p>
          <a:p>
            <a:r>
              <a:rPr lang="en-GB" dirty="0" smtClean="0"/>
              <a:t>Will undoubtedly include a mixture of abilities, personalities, approaches, genders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UG Lab Topics – Year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Practical 1P1a	Intro to Computing</a:t>
            </a:r>
          </a:p>
          <a:p>
            <a:r>
              <a:rPr lang="en-GB" dirty="0" smtClean="0"/>
              <a:t>Practical 1P1b	Microscopy </a:t>
            </a:r>
          </a:p>
          <a:p>
            <a:r>
              <a:rPr lang="en-GB" dirty="0" smtClean="0"/>
              <a:t>Practical 1P2	Introduction to </a:t>
            </a:r>
            <a:r>
              <a:rPr lang="en-GB" dirty="0" err="1" smtClean="0"/>
              <a:t>LabView</a:t>
            </a:r>
            <a:r>
              <a:rPr lang="en-GB" dirty="0" smtClean="0"/>
              <a:t> </a:t>
            </a:r>
          </a:p>
          <a:p>
            <a:r>
              <a:rPr lang="en-GB" dirty="0" smtClean="0"/>
              <a:t>Practical 1P3	Young’s </a:t>
            </a:r>
            <a:r>
              <a:rPr lang="en-GB" dirty="0"/>
              <a:t>Modulus &amp; Stress Analysis</a:t>
            </a:r>
            <a:endParaRPr lang="en-GB" dirty="0" smtClean="0"/>
          </a:p>
          <a:p>
            <a:r>
              <a:rPr lang="en-GB" dirty="0" smtClean="0"/>
              <a:t>Practical 1P4	</a:t>
            </a:r>
            <a:r>
              <a:rPr lang="en-GB" dirty="0"/>
              <a:t>Metallography</a:t>
            </a:r>
            <a:endParaRPr lang="en-GB" dirty="0" smtClean="0"/>
          </a:p>
          <a:p>
            <a:r>
              <a:rPr lang="en-GB" dirty="0" smtClean="0"/>
              <a:t>Practical 1P5	Polymers - Molecular </a:t>
            </a:r>
            <a:r>
              <a:rPr lang="en-GB" dirty="0"/>
              <a:t>Weight Effects</a:t>
            </a:r>
            <a:endParaRPr lang="en-GB" dirty="0" smtClean="0"/>
          </a:p>
          <a:p>
            <a:r>
              <a:rPr lang="en-GB" dirty="0" smtClean="0"/>
              <a:t>Practical 1P6	Thermal Analysis </a:t>
            </a:r>
          </a:p>
          <a:p>
            <a:r>
              <a:rPr lang="en-GB" dirty="0" smtClean="0"/>
              <a:t>Practical 1P7	</a:t>
            </a:r>
            <a:r>
              <a:rPr lang="en-GB" dirty="0"/>
              <a:t>Bubble Raft</a:t>
            </a:r>
            <a:endParaRPr lang="en-GB" dirty="0" smtClean="0"/>
          </a:p>
          <a:p>
            <a:r>
              <a:rPr lang="en-GB" dirty="0" smtClean="0"/>
              <a:t>Practical 1P8	Electrode Potentials</a:t>
            </a:r>
          </a:p>
          <a:p>
            <a:r>
              <a:rPr lang="en-GB" dirty="0" smtClean="0"/>
              <a:t>Practical 1P9	</a:t>
            </a:r>
            <a:r>
              <a:rPr lang="en-GB" dirty="0"/>
              <a:t>Energy Levels and Band Gaps</a:t>
            </a:r>
            <a:endParaRPr lang="en-GB" dirty="0" smtClean="0"/>
          </a:p>
          <a:p>
            <a:r>
              <a:rPr lang="en-GB" dirty="0" smtClean="0"/>
              <a:t>Practical 1P10	</a:t>
            </a:r>
            <a:r>
              <a:rPr lang="en-GB" dirty="0"/>
              <a:t>Fabrication &amp; Tensile Testing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63246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solidFill>
                  <a:srgbClr val="0070C0"/>
                </a:solidFill>
              </a:rPr>
              <a:t>http://www.materials.ox.ac.uk/teaching/ug/ugpracticals.html</a:t>
            </a:r>
            <a:endParaRPr lang="en-GB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756160d045bf585be0e35a8613311bbbe958e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1528</Words>
  <Application>Microsoft Office PowerPoint</Application>
  <PresentationFormat>On-screen Show (4:3)</PresentationFormat>
  <Paragraphs>301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Junior Demonstrator Briefing</vt:lpstr>
      <vt:lpstr>Overview</vt:lpstr>
      <vt:lpstr>Ice Breaker</vt:lpstr>
      <vt:lpstr>The Purpose of UG Labs</vt:lpstr>
      <vt:lpstr>Undergraduate Degree Structure</vt:lpstr>
      <vt:lpstr>Important People</vt:lpstr>
      <vt:lpstr>UG Labs Schedule</vt:lpstr>
      <vt:lpstr>UG Lab Groups</vt:lpstr>
      <vt:lpstr>UG Lab Topics – Year 1</vt:lpstr>
      <vt:lpstr>UG Lab Topics – Year 2</vt:lpstr>
      <vt:lpstr>UG Lab Notebooks</vt:lpstr>
      <vt:lpstr>Group Exercises</vt:lpstr>
      <vt:lpstr>Potential Answers</vt:lpstr>
      <vt:lpstr>The Role of the Senior Demonstrator</vt:lpstr>
      <vt:lpstr>The Role of the Junior Demonstrator is... (1)</vt:lpstr>
      <vt:lpstr>What are reasonable questions?</vt:lpstr>
      <vt:lpstr>The Role of the Junior Demonstrator is... (2)</vt:lpstr>
      <vt:lpstr>The Role of the Junior Demonstrator is not...</vt:lpstr>
      <vt:lpstr>A few words of advice</vt:lpstr>
      <vt:lpstr>Possible UG Lab Scenarios (1)</vt:lpstr>
      <vt:lpstr>Possible UG Lab Scenarios (2)</vt:lpstr>
      <vt:lpstr>Real Scenario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2012-08-24T00:53:15Z</dcterms:created>
  <dcterms:modified xsi:type="dcterms:W3CDTF">2021-11-23T15:29:24Z</dcterms:modified>
</cp:coreProperties>
</file>