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0" r:id="rId2"/>
    <p:sldId id="312" r:id="rId3"/>
    <p:sldId id="309" r:id="rId4"/>
    <p:sldId id="304" r:id="rId5"/>
    <p:sldId id="290" r:id="rId6"/>
    <p:sldId id="315" r:id="rId7"/>
    <p:sldId id="283" r:id="rId8"/>
    <p:sldId id="308" r:id="rId9"/>
    <p:sldId id="316" r:id="rId10"/>
    <p:sldId id="282" r:id="rId11"/>
    <p:sldId id="313" r:id="rId12"/>
    <p:sldId id="311" r:id="rId13"/>
    <p:sldId id="289" r:id="rId14"/>
    <p:sldId id="293" r:id="rId15"/>
    <p:sldId id="314" r:id="rId16"/>
    <p:sldId id="291" r:id="rId17"/>
  </p:sldIdLst>
  <p:sldSz cx="9906000" cy="6858000" type="A4"/>
  <p:notesSz cx="6797675" cy="9926638"/>
  <p:defaultTextStyle>
    <a:defPPr>
      <a:defRPr lang="en-US"/>
    </a:defPPr>
    <a:lvl1pPr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5pPr>
    <a:lvl6pPr marL="2286000" algn="l" defTabSz="914400" rtl="0" eaLnBrk="1" latinLnBrk="0" hangingPunct="1">
      <a:defRPr i="1" kern="1200">
        <a:solidFill>
          <a:schemeClr val="tx1"/>
        </a:solidFill>
        <a:latin typeface="Helvetica" panose="020B0604020202020204" pitchFamily="34" charset="0"/>
        <a:ea typeface="+mn-ea"/>
        <a:cs typeface="+mn-cs"/>
      </a:defRPr>
    </a:lvl6pPr>
    <a:lvl7pPr marL="2743200" algn="l" defTabSz="914400" rtl="0" eaLnBrk="1" latinLnBrk="0" hangingPunct="1">
      <a:defRPr i="1" kern="1200">
        <a:solidFill>
          <a:schemeClr val="tx1"/>
        </a:solidFill>
        <a:latin typeface="Helvetica" panose="020B0604020202020204" pitchFamily="34" charset="0"/>
        <a:ea typeface="+mn-ea"/>
        <a:cs typeface="+mn-cs"/>
      </a:defRPr>
    </a:lvl7pPr>
    <a:lvl8pPr marL="3200400" algn="l" defTabSz="914400" rtl="0" eaLnBrk="1" latinLnBrk="0" hangingPunct="1">
      <a:defRPr i="1" kern="1200">
        <a:solidFill>
          <a:schemeClr val="tx1"/>
        </a:solidFill>
        <a:latin typeface="Helvetica" panose="020B0604020202020204" pitchFamily="34" charset="0"/>
        <a:ea typeface="+mn-ea"/>
        <a:cs typeface="+mn-cs"/>
      </a:defRPr>
    </a:lvl8pPr>
    <a:lvl9pPr marL="3657600" algn="l" defTabSz="914400" rtl="0" eaLnBrk="1" latinLnBrk="0" hangingPunct="1">
      <a:defRPr i="1"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p15:guide id="1" orient="horz" pos="240">
          <p15:clr>
            <a:srgbClr val="A4A3A4"/>
          </p15:clr>
        </p15:guide>
        <p15:guide id="2" pos="312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99"/>
    <a:srgbClr val="232961"/>
    <a:srgbClr val="1C214E"/>
    <a:srgbClr val="343C8C"/>
    <a:srgbClr val="2F3781"/>
    <a:srgbClr val="262C66"/>
    <a:srgbClr val="2A3174"/>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81" autoAdjust="0"/>
  </p:normalViewPr>
  <p:slideViewPr>
    <p:cSldViewPr showGuides="1">
      <p:cViewPr varScale="1">
        <p:scale>
          <a:sx n="109" d="100"/>
          <a:sy n="109" d="100"/>
        </p:scale>
        <p:origin x="1416" y="102"/>
      </p:cViewPr>
      <p:guideLst>
        <p:guide orient="horz" pos="240"/>
        <p:guide pos="312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320"/>
    </p:cViewPr>
  </p:sorterViewPr>
  <p:notesViewPr>
    <p:cSldViewPr showGuides="1">
      <p:cViewPr varScale="1">
        <p:scale>
          <a:sx n="77" d="100"/>
          <a:sy n="77" d="100"/>
        </p:scale>
        <p:origin x="-1584" y="-104"/>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293" cy="496961"/>
          </a:xfrm>
          <a:prstGeom prst="rect">
            <a:avLst/>
          </a:prstGeom>
        </p:spPr>
        <p:txBody>
          <a:bodyPr vert="horz" lIns="90443" tIns="45222" rIns="90443" bIns="45222" rtlCol="0"/>
          <a:lstStyle>
            <a:lvl1pPr algn="l">
              <a:defRPr sz="1200"/>
            </a:lvl1pPr>
          </a:lstStyle>
          <a:p>
            <a:endParaRPr lang="en-GB"/>
          </a:p>
        </p:txBody>
      </p:sp>
      <p:sp>
        <p:nvSpPr>
          <p:cNvPr id="3" name="Date Placeholder 2"/>
          <p:cNvSpPr>
            <a:spLocks noGrp="1"/>
          </p:cNvSpPr>
          <p:nvPr>
            <p:ph type="dt" sz="quarter" idx="1"/>
          </p:nvPr>
        </p:nvSpPr>
        <p:spPr>
          <a:xfrm>
            <a:off x="3850815" y="0"/>
            <a:ext cx="2945293" cy="496961"/>
          </a:xfrm>
          <a:prstGeom prst="rect">
            <a:avLst/>
          </a:prstGeom>
        </p:spPr>
        <p:txBody>
          <a:bodyPr vert="horz" lIns="90443" tIns="45222" rIns="90443" bIns="45222" rtlCol="0"/>
          <a:lstStyle>
            <a:lvl1pPr algn="r">
              <a:defRPr sz="1200"/>
            </a:lvl1pPr>
          </a:lstStyle>
          <a:p>
            <a:fld id="{2D88F126-6D52-442F-9CC2-E6FF0A35EC81}" type="datetimeFigureOut">
              <a:rPr lang="en-GB" smtClean="0"/>
              <a:t>16/02/2023</a:t>
            </a:fld>
            <a:endParaRPr lang="en-GB"/>
          </a:p>
        </p:txBody>
      </p:sp>
      <p:sp>
        <p:nvSpPr>
          <p:cNvPr id="4" name="Footer Placeholder 3"/>
          <p:cNvSpPr>
            <a:spLocks noGrp="1"/>
          </p:cNvSpPr>
          <p:nvPr>
            <p:ph type="ftr" sz="quarter" idx="2"/>
          </p:nvPr>
        </p:nvSpPr>
        <p:spPr>
          <a:xfrm>
            <a:off x="0" y="9429677"/>
            <a:ext cx="2945293" cy="496961"/>
          </a:xfrm>
          <a:prstGeom prst="rect">
            <a:avLst/>
          </a:prstGeom>
        </p:spPr>
        <p:txBody>
          <a:bodyPr vert="horz" lIns="90443" tIns="45222" rIns="90443" bIns="45222" rtlCol="0" anchor="b"/>
          <a:lstStyle>
            <a:lvl1pPr algn="l">
              <a:defRPr sz="1200"/>
            </a:lvl1pPr>
          </a:lstStyle>
          <a:p>
            <a:endParaRPr lang="en-GB"/>
          </a:p>
        </p:txBody>
      </p:sp>
      <p:sp>
        <p:nvSpPr>
          <p:cNvPr id="5" name="Slide Number Placeholder 4"/>
          <p:cNvSpPr>
            <a:spLocks noGrp="1"/>
          </p:cNvSpPr>
          <p:nvPr>
            <p:ph type="sldNum" sz="quarter" idx="3"/>
          </p:nvPr>
        </p:nvSpPr>
        <p:spPr>
          <a:xfrm>
            <a:off x="3850815" y="9429677"/>
            <a:ext cx="2945293" cy="496961"/>
          </a:xfrm>
          <a:prstGeom prst="rect">
            <a:avLst/>
          </a:prstGeom>
        </p:spPr>
        <p:txBody>
          <a:bodyPr vert="horz" lIns="90443" tIns="45222" rIns="90443" bIns="45222" rtlCol="0" anchor="b"/>
          <a:lstStyle>
            <a:lvl1pPr algn="r">
              <a:defRPr sz="1200"/>
            </a:lvl1pPr>
          </a:lstStyle>
          <a:p>
            <a:fld id="{FA34AE0C-704B-49D1-A294-A928593BC523}" type="slidenum">
              <a:rPr lang="en-GB" smtClean="0"/>
              <a:t>‹#›</a:t>
            </a:fld>
            <a:endParaRPr lang="en-GB"/>
          </a:p>
        </p:txBody>
      </p:sp>
    </p:spTree>
    <p:extLst>
      <p:ext uri="{BB962C8B-B14F-4D97-AF65-F5344CB8AC3E}">
        <p14:creationId xmlns:p14="http://schemas.microsoft.com/office/powerpoint/2010/main" val="2388095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3" y="1"/>
            <a:ext cx="2946275" cy="496671"/>
          </a:xfrm>
          <a:prstGeom prst="rect">
            <a:avLst/>
          </a:prstGeom>
          <a:noFill/>
          <a:ln w="9525">
            <a:noFill/>
            <a:miter lim="800000"/>
            <a:headEnd/>
            <a:tailEnd/>
          </a:ln>
          <a:effectLst/>
        </p:spPr>
        <p:txBody>
          <a:bodyPr vert="horz" wrap="square" lIns="92890" tIns="46445" rIns="92890" bIns="46445" numCol="1" anchor="t" anchorCtr="0" compatLnSpc="1">
            <a:prstTxWarp prst="textNoShape">
              <a:avLst/>
            </a:prstTxWarp>
          </a:bodyPr>
          <a:lstStyle>
            <a:lvl1pPr defTabSz="928559">
              <a:defRPr sz="1200" i="0">
                <a:latin typeface="Times"/>
              </a:defRPr>
            </a:lvl1pPr>
          </a:lstStyle>
          <a:p>
            <a:pPr>
              <a:defRPr/>
            </a:pPr>
            <a:endParaRPr lang="en-GB" altLang="en-GB"/>
          </a:p>
        </p:txBody>
      </p:sp>
      <p:sp>
        <p:nvSpPr>
          <p:cNvPr id="6147" name="Rectangle 3"/>
          <p:cNvSpPr>
            <a:spLocks noGrp="1" noChangeArrowheads="1"/>
          </p:cNvSpPr>
          <p:nvPr>
            <p:ph type="dt" idx="1"/>
          </p:nvPr>
        </p:nvSpPr>
        <p:spPr bwMode="auto">
          <a:xfrm>
            <a:off x="3851404" y="1"/>
            <a:ext cx="2946275" cy="496671"/>
          </a:xfrm>
          <a:prstGeom prst="rect">
            <a:avLst/>
          </a:prstGeom>
          <a:noFill/>
          <a:ln w="9525">
            <a:noFill/>
            <a:miter lim="800000"/>
            <a:headEnd/>
            <a:tailEnd/>
          </a:ln>
          <a:effectLst/>
        </p:spPr>
        <p:txBody>
          <a:bodyPr vert="horz" wrap="square" lIns="92890" tIns="46445" rIns="92890" bIns="46445" numCol="1" anchor="t" anchorCtr="0" compatLnSpc="1">
            <a:prstTxWarp prst="textNoShape">
              <a:avLst/>
            </a:prstTxWarp>
          </a:bodyPr>
          <a:lstStyle>
            <a:lvl1pPr algn="r" defTabSz="928559">
              <a:defRPr sz="1200" i="0">
                <a:latin typeface="Times"/>
              </a:defRPr>
            </a:lvl1pPr>
          </a:lstStyle>
          <a:p>
            <a:pPr>
              <a:defRPr/>
            </a:pPr>
            <a:endParaRPr lang="en-GB" altLang="en-GB"/>
          </a:p>
        </p:txBody>
      </p:sp>
      <p:sp>
        <p:nvSpPr>
          <p:cNvPr id="28676" name="Rectangle 4"/>
          <p:cNvSpPr>
            <a:spLocks noGrp="1" noRot="1" noChangeAspect="1" noChangeArrowheads="1" noTextEdit="1"/>
          </p:cNvSpPr>
          <p:nvPr>
            <p:ph type="sldImg" idx="2"/>
          </p:nvPr>
        </p:nvSpPr>
        <p:spPr bwMode="auto">
          <a:xfrm>
            <a:off x="712788" y="744538"/>
            <a:ext cx="5372100"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06665" y="4715831"/>
            <a:ext cx="4984346" cy="4466649"/>
          </a:xfrm>
          <a:prstGeom prst="rect">
            <a:avLst/>
          </a:prstGeom>
          <a:noFill/>
          <a:ln w="9525">
            <a:noFill/>
            <a:miter lim="800000"/>
            <a:headEnd/>
            <a:tailEnd/>
          </a:ln>
          <a:effectLst/>
        </p:spPr>
        <p:txBody>
          <a:bodyPr vert="horz" wrap="square" lIns="92890" tIns="46445" rIns="92890" bIns="46445" numCol="1" anchor="t" anchorCtr="0" compatLnSpc="1">
            <a:prstTxWarp prst="textNoShape">
              <a:avLst/>
            </a:prstTxWarp>
          </a:bodyPr>
          <a:lstStyle/>
          <a:p>
            <a:pPr lvl="0"/>
            <a:r>
              <a:rPr lang="en-GB" altLang="en-GB" noProof="0" smtClean="0"/>
              <a:t>Click to edit Master text styles</a:t>
            </a:r>
          </a:p>
          <a:p>
            <a:pPr lvl="1"/>
            <a:r>
              <a:rPr lang="en-GB" altLang="en-GB" noProof="0" smtClean="0"/>
              <a:t>Second level</a:t>
            </a:r>
          </a:p>
          <a:p>
            <a:pPr lvl="2"/>
            <a:r>
              <a:rPr lang="en-GB" altLang="en-GB" noProof="0" smtClean="0"/>
              <a:t>Third level</a:t>
            </a:r>
          </a:p>
          <a:p>
            <a:pPr lvl="3"/>
            <a:r>
              <a:rPr lang="en-GB" altLang="en-GB" noProof="0" smtClean="0"/>
              <a:t>Fourth level</a:t>
            </a:r>
          </a:p>
          <a:p>
            <a:pPr lvl="4"/>
            <a:r>
              <a:rPr lang="en-GB" altLang="en-GB" noProof="0" smtClean="0"/>
              <a:t>Fifth level</a:t>
            </a:r>
          </a:p>
        </p:txBody>
      </p:sp>
      <p:sp>
        <p:nvSpPr>
          <p:cNvPr id="6150" name="Rectangle 6"/>
          <p:cNvSpPr>
            <a:spLocks noGrp="1" noChangeArrowheads="1"/>
          </p:cNvSpPr>
          <p:nvPr>
            <p:ph type="ftr" sz="quarter" idx="4"/>
          </p:nvPr>
        </p:nvSpPr>
        <p:spPr bwMode="auto">
          <a:xfrm>
            <a:off x="3" y="9429968"/>
            <a:ext cx="2946275" cy="496670"/>
          </a:xfrm>
          <a:prstGeom prst="rect">
            <a:avLst/>
          </a:prstGeom>
          <a:noFill/>
          <a:ln w="9525">
            <a:noFill/>
            <a:miter lim="800000"/>
            <a:headEnd/>
            <a:tailEnd/>
          </a:ln>
          <a:effectLst/>
        </p:spPr>
        <p:txBody>
          <a:bodyPr vert="horz" wrap="square" lIns="92890" tIns="46445" rIns="92890" bIns="46445" numCol="1" anchor="b" anchorCtr="0" compatLnSpc="1">
            <a:prstTxWarp prst="textNoShape">
              <a:avLst/>
            </a:prstTxWarp>
          </a:bodyPr>
          <a:lstStyle>
            <a:lvl1pPr defTabSz="928559">
              <a:defRPr sz="1200" i="0">
                <a:latin typeface="Times"/>
              </a:defRPr>
            </a:lvl1pPr>
          </a:lstStyle>
          <a:p>
            <a:pPr>
              <a:defRPr/>
            </a:pPr>
            <a:endParaRPr lang="en-GB" altLang="en-GB"/>
          </a:p>
        </p:txBody>
      </p:sp>
      <p:sp>
        <p:nvSpPr>
          <p:cNvPr id="6151" name="Rectangle 7"/>
          <p:cNvSpPr>
            <a:spLocks noGrp="1" noChangeArrowheads="1"/>
          </p:cNvSpPr>
          <p:nvPr>
            <p:ph type="sldNum" sz="quarter" idx="5"/>
          </p:nvPr>
        </p:nvSpPr>
        <p:spPr bwMode="auto">
          <a:xfrm>
            <a:off x="3851404" y="9429968"/>
            <a:ext cx="2946275" cy="496670"/>
          </a:xfrm>
          <a:prstGeom prst="rect">
            <a:avLst/>
          </a:prstGeom>
          <a:noFill/>
          <a:ln w="9525">
            <a:noFill/>
            <a:miter lim="800000"/>
            <a:headEnd/>
            <a:tailEnd/>
          </a:ln>
          <a:effectLst/>
        </p:spPr>
        <p:txBody>
          <a:bodyPr vert="horz" wrap="square" lIns="92890" tIns="46445" rIns="92890" bIns="46445" numCol="1" anchor="b" anchorCtr="0" compatLnSpc="1">
            <a:prstTxWarp prst="textNoShape">
              <a:avLst/>
            </a:prstTxWarp>
          </a:bodyPr>
          <a:lstStyle>
            <a:lvl1pPr algn="r" defTabSz="928559">
              <a:defRPr sz="1200" i="0">
                <a:latin typeface="Times" panose="02020603050405020304" pitchFamily="18" charset="0"/>
              </a:defRPr>
            </a:lvl1pPr>
          </a:lstStyle>
          <a:p>
            <a:fld id="{64605409-09B4-4C20-9BB5-547014362944}" type="slidenum">
              <a:rPr lang="en-GB" altLang="en-GB"/>
              <a:pPr/>
              <a:t>‹#›</a:t>
            </a:fld>
            <a:endParaRPr lang="en-GB" altLang="en-GB"/>
          </a:p>
        </p:txBody>
      </p:sp>
    </p:spTree>
    <p:extLst>
      <p:ext uri="{BB962C8B-B14F-4D97-AF65-F5344CB8AC3E}">
        <p14:creationId xmlns:p14="http://schemas.microsoft.com/office/powerpoint/2010/main" val="1796271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723571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94717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292100"/>
            <a:ext cx="2095500" cy="5537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292100"/>
            <a:ext cx="6134100" cy="5537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4776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07180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2105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143000"/>
            <a:ext cx="4114800" cy="4686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143000"/>
            <a:ext cx="4114800" cy="4686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11729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8822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959673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306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0677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292100"/>
            <a:ext cx="838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143000"/>
            <a:ext cx="83820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9"/>
          <p:cNvSpPr>
            <a:spLocks noChangeShapeType="1"/>
          </p:cNvSpPr>
          <p:nvPr/>
        </p:nvSpPr>
        <p:spPr bwMode="auto">
          <a:xfrm>
            <a:off x="0" y="1079500"/>
            <a:ext cx="9906000" cy="0"/>
          </a:xfrm>
          <a:prstGeom prst="line">
            <a:avLst/>
          </a:prstGeom>
          <a:noFill/>
          <a:ln w="19050">
            <a:solidFill>
              <a:srgbClr val="FE370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2000" y="6135688"/>
            <a:ext cx="2889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Line 12"/>
          <p:cNvSpPr>
            <a:spLocks noChangeShapeType="1"/>
          </p:cNvSpPr>
          <p:nvPr/>
        </p:nvSpPr>
        <p:spPr bwMode="auto">
          <a:xfrm>
            <a:off x="0" y="5969000"/>
            <a:ext cx="9906000" cy="0"/>
          </a:xfrm>
          <a:prstGeom prst="line">
            <a:avLst/>
          </a:prstGeom>
          <a:noFill/>
          <a:ln w="19050">
            <a:solidFill>
              <a:srgbClr val="FE370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1" name="Text Box 18"/>
          <p:cNvSpPr txBox="1">
            <a:spLocks noChangeArrowheads="1"/>
          </p:cNvSpPr>
          <p:nvPr/>
        </p:nvSpPr>
        <p:spPr bwMode="auto">
          <a:xfrm>
            <a:off x="6521450" y="6122988"/>
            <a:ext cx="23939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Helvetica" charset="0"/>
              </a:defRPr>
            </a:lvl1pPr>
            <a:lvl2pPr marL="742950" indent="-285750">
              <a:defRPr i="1">
                <a:solidFill>
                  <a:schemeClr val="tx1"/>
                </a:solidFill>
                <a:latin typeface="Helvetica" charset="0"/>
              </a:defRPr>
            </a:lvl2pPr>
            <a:lvl3pPr marL="1143000" indent="-228600">
              <a:defRPr i="1">
                <a:solidFill>
                  <a:schemeClr val="tx1"/>
                </a:solidFill>
                <a:latin typeface="Helvetica" charset="0"/>
              </a:defRPr>
            </a:lvl3pPr>
            <a:lvl4pPr marL="1600200" indent="-228600">
              <a:defRPr i="1">
                <a:solidFill>
                  <a:schemeClr val="tx1"/>
                </a:solidFill>
                <a:latin typeface="Helvetica" charset="0"/>
              </a:defRPr>
            </a:lvl4pPr>
            <a:lvl5pPr marL="2057400" indent="-228600">
              <a:defRPr i="1">
                <a:solidFill>
                  <a:schemeClr val="tx1"/>
                </a:solidFill>
                <a:latin typeface="Helvetica" charset="0"/>
              </a:defRPr>
            </a:lvl5pPr>
            <a:lvl6pPr marL="2514600" indent="-228600" eaLnBrk="0" fontAlgn="base" hangingPunct="0">
              <a:spcBef>
                <a:spcPct val="0"/>
              </a:spcBef>
              <a:spcAft>
                <a:spcPct val="0"/>
              </a:spcAft>
              <a:defRPr i="1">
                <a:solidFill>
                  <a:schemeClr val="tx1"/>
                </a:solidFill>
                <a:latin typeface="Helvetica" charset="0"/>
              </a:defRPr>
            </a:lvl6pPr>
            <a:lvl7pPr marL="2971800" indent="-228600" eaLnBrk="0" fontAlgn="base" hangingPunct="0">
              <a:spcBef>
                <a:spcPct val="0"/>
              </a:spcBef>
              <a:spcAft>
                <a:spcPct val="0"/>
              </a:spcAft>
              <a:defRPr i="1">
                <a:solidFill>
                  <a:schemeClr val="tx1"/>
                </a:solidFill>
                <a:latin typeface="Helvetica" charset="0"/>
              </a:defRPr>
            </a:lvl7pPr>
            <a:lvl8pPr marL="3429000" indent="-228600" eaLnBrk="0" fontAlgn="base" hangingPunct="0">
              <a:spcBef>
                <a:spcPct val="0"/>
              </a:spcBef>
              <a:spcAft>
                <a:spcPct val="0"/>
              </a:spcAft>
              <a:defRPr i="1">
                <a:solidFill>
                  <a:schemeClr val="tx1"/>
                </a:solidFill>
                <a:latin typeface="Helvetica" charset="0"/>
              </a:defRPr>
            </a:lvl8pPr>
            <a:lvl9pPr marL="3886200" indent="-228600" eaLnBrk="0" fontAlgn="base" hangingPunct="0">
              <a:spcBef>
                <a:spcPct val="0"/>
              </a:spcBef>
              <a:spcAft>
                <a:spcPct val="0"/>
              </a:spcAft>
              <a:defRPr i="1">
                <a:solidFill>
                  <a:schemeClr val="tx1"/>
                </a:solidFill>
                <a:latin typeface="Helvetica" charset="0"/>
              </a:defRPr>
            </a:lvl9pPr>
          </a:lstStyle>
          <a:p>
            <a:pPr>
              <a:defRPr/>
            </a:pPr>
            <a:r>
              <a:rPr lang="en-GB" altLang="en-GB" sz="1400" b="1" i="0" smtClean="0">
                <a:solidFill>
                  <a:srgbClr val="333975"/>
                </a:solidFill>
              </a:rPr>
              <a:t>Department of Materials</a:t>
            </a:r>
          </a:p>
          <a:p>
            <a:pPr>
              <a:defRPr/>
            </a:pPr>
            <a:r>
              <a:rPr lang="en-GB" altLang="en-GB" sz="1400" b="1" i="0" smtClean="0">
                <a:solidFill>
                  <a:srgbClr val="333975"/>
                </a:solidFill>
              </a:rPr>
              <a:t>University of Oxford</a:t>
            </a:r>
          </a:p>
        </p:txBody>
      </p:sp>
      <p:pic>
        <p:nvPicPr>
          <p:cNvPr id="1032" name="Picture 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839200" y="6019800"/>
            <a:ext cx="6429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600">
          <a:solidFill>
            <a:srgbClr val="000099"/>
          </a:solidFill>
          <a:latin typeface="+mj-lt"/>
          <a:ea typeface="+mj-ea"/>
          <a:cs typeface="+mj-cs"/>
        </a:defRPr>
      </a:lvl1pPr>
      <a:lvl2pPr algn="l" rtl="0" eaLnBrk="0" fontAlgn="base" hangingPunct="0">
        <a:spcBef>
          <a:spcPct val="0"/>
        </a:spcBef>
        <a:spcAft>
          <a:spcPct val="0"/>
        </a:spcAft>
        <a:defRPr sz="3600">
          <a:solidFill>
            <a:srgbClr val="000099"/>
          </a:solidFill>
          <a:latin typeface="Palatino" pitchFamily="18" charset="0"/>
        </a:defRPr>
      </a:lvl2pPr>
      <a:lvl3pPr algn="l" rtl="0" eaLnBrk="0" fontAlgn="base" hangingPunct="0">
        <a:spcBef>
          <a:spcPct val="0"/>
        </a:spcBef>
        <a:spcAft>
          <a:spcPct val="0"/>
        </a:spcAft>
        <a:defRPr sz="3600">
          <a:solidFill>
            <a:srgbClr val="000099"/>
          </a:solidFill>
          <a:latin typeface="Palatino" pitchFamily="18" charset="0"/>
        </a:defRPr>
      </a:lvl3pPr>
      <a:lvl4pPr algn="l" rtl="0" eaLnBrk="0" fontAlgn="base" hangingPunct="0">
        <a:spcBef>
          <a:spcPct val="0"/>
        </a:spcBef>
        <a:spcAft>
          <a:spcPct val="0"/>
        </a:spcAft>
        <a:defRPr sz="3600">
          <a:solidFill>
            <a:srgbClr val="000099"/>
          </a:solidFill>
          <a:latin typeface="Palatino" pitchFamily="18" charset="0"/>
        </a:defRPr>
      </a:lvl4pPr>
      <a:lvl5pPr algn="l" rtl="0" eaLnBrk="0" fontAlgn="base" hangingPunct="0">
        <a:spcBef>
          <a:spcPct val="0"/>
        </a:spcBef>
        <a:spcAft>
          <a:spcPct val="0"/>
        </a:spcAft>
        <a:defRPr sz="3600">
          <a:solidFill>
            <a:srgbClr val="000099"/>
          </a:solidFill>
          <a:latin typeface="Palatino" pitchFamily="18" charset="0"/>
        </a:defRPr>
      </a:lvl5pPr>
      <a:lvl6pPr marL="457200" algn="l" rtl="0" eaLnBrk="0" fontAlgn="base" hangingPunct="0">
        <a:spcBef>
          <a:spcPct val="0"/>
        </a:spcBef>
        <a:spcAft>
          <a:spcPct val="0"/>
        </a:spcAft>
        <a:defRPr sz="3600">
          <a:solidFill>
            <a:srgbClr val="000099"/>
          </a:solidFill>
          <a:latin typeface="Palatino" pitchFamily="18" charset="0"/>
        </a:defRPr>
      </a:lvl6pPr>
      <a:lvl7pPr marL="914400" algn="l" rtl="0" eaLnBrk="0" fontAlgn="base" hangingPunct="0">
        <a:spcBef>
          <a:spcPct val="0"/>
        </a:spcBef>
        <a:spcAft>
          <a:spcPct val="0"/>
        </a:spcAft>
        <a:defRPr sz="3600">
          <a:solidFill>
            <a:srgbClr val="000099"/>
          </a:solidFill>
          <a:latin typeface="Palatino" pitchFamily="18" charset="0"/>
        </a:defRPr>
      </a:lvl7pPr>
      <a:lvl8pPr marL="1371600" algn="l" rtl="0" eaLnBrk="0" fontAlgn="base" hangingPunct="0">
        <a:spcBef>
          <a:spcPct val="0"/>
        </a:spcBef>
        <a:spcAft>
          <a:spcPct val="0"/>
        </a:spcAft>
        <a:defRPr sz="3600">
          <a:solidFill>
            <a:srgbClr val="000099"/>
          </a:solidFill>
          <a:latin typeface="Palatino" pitchFamily="18" charset="0"/>
        </a:defRPr>
      </a:lvl8pPr>
      <a:lvl9pPr marL="1828800" algn="l" rtl="0" eaLnBrk="0" fontAlgn="base" hangingPunct="0">
        <a:spcBef>
          <a:spcPct val="0"/>
        </a:spcBef>
        <a:spcAft>
          <a:spcPct val="0"/>
        </a:spcAft>
        <a:defRPr sz="3600">
          <a:solidFill>
            <a:srgbClr val="000099"/>
          </a:solidFill>
          <a:latin typeface="Palatino" pitchFamily="18" charset="0"/>
        </a:defRPr>
      </a:lvl9pPr>
    </p:titleStyle>
    <p:bodyStyle>
      <a:lvl1pPr marL="342900" indent="-342900" algn="l" rtl="0" eaLnBrk="0" fontAlgn="base" hangingPunct="0">
        <a:spcBef>
          <a:spcPct val="20000"/>
        </a:spcBef>
        <a:spcAft>
          <a:spcPct val="0"/>
        </a:spcAft>
        <a:buClr>
          <a:srgbClr val="FF0000"/>
        </a:buClr>
        <a:buSzPct val="150000"/>
        <a:buChar char="•"/>
        <a:defRPr sz="2800">
          <a:solidFill>
            <a:srgbClr val="000099"/>
          </a:solidFill>
          <a:latin typeface="+mn-lt"/>
          <a:ea typeface="+mn-ea"/>
          <a:cs typeface="+mn-cs"/>
        </a:defRPr>
      </a:lvl1pPr>
      <a:lvl2pPr marL="742950" indent="-285750" algn="l" rtl="0" eaLnBrk="0" fontAlgn="base" hangingPunct="0">
        <a:spcBef>
          <a:spcPct val="20000"/>
        </a:spcBef>
        <a:spcAft>
          <a:spcPct val="0"/>
        </a:spcAft>
        <a:buClr>
          <a:srgbClr val="FF0000"/>
        </a:buClr>
        <a:buSzPct val="130000"/>
        <a:buChar char="–"/>
        <a:defRPr sz="2400">
          <a:solidFill>
            <a:srgbClr val="000099"/>
          </a:solidFill>
          <a:latin typeface="+mn-lt"/>
        </a:defRPr>
      </a:lvl2pPr>
      <a:lvl3pPr marL="1143000" indent="-228600" algn="l" rtl="0" eaLnBrk="0" fontAlgn="base" hangingPunct="0">
        <a:spcBef>
          <a:spcPct val="20000"/>
        </a:spcBef>
        <a:spcAft>
          <a:spcPct val="0"/>
        </a:spcAft>
        <a:buClr>
          <a:srgbClr val="FF0000"/>
        </a:buClr>
        <a:buChar char="•"/>
        <a:defRPr sz="2000">
          <a:solidFill>
            <a:srgbClr val="000099"/>
          </a:solidFill>
          <a:latin typeface="+mn-lt"/>
        </a:defRPr>
      </a:lvl3pPr>
      <a:lvl4pPr marL="1600200" indent="-228600" algn="l" rtl="0" eaLnBrk="0" fontAlgn="base" hangingPunct="0">
        <a:spcBef>
          <a:spcPct val="20000"/>
        </a:spcBef>
        <a:spcAft>
          <a:spcPct val="0"/>
        </a:spcAft>
        <a:buClr>
          <a:srgbClr val="FF0000"/>
        </a:buClr>
        <a:buChar char="–"/>
        <a:defRPr>
          <a:solidFill>
            <a:srgbClr val="000099"/>
          </a:solidFill>
          <a:latin typeface="+mn-lt"/>
        </a:defRPr>
      </a:lvl4pPr>
      <a:lvl5pPr marL="2057400" indent="-228600" algn="l" rtl="0" eaLnBrk="0" fontAlgn="base" hangingPunct="0">
        <a:spcBef>
          <a:spcPct val="20000"/>
        </a:spcBef>
        <a:spcAft>
          <a:spcPct val="0"/>
        </a:spcAft>
        <a:buClr>
          <a:srgbClr val="FF0000"/>
        </a:buClr>
        <a:buChar char="»"/>
        <a:defRPr sz="1600">
          <a:solidFill>
            <a:srgbClr val="000099"/>
          </a:solidFill>
          <a:latin typeface="+mn-lt"/>
        </a:defRPr>
      </a:lvl5pPr>
      <a:lvl6pPr marL="2514600" indent="-228600" algn="l" rtl="0" eaLnBrk="0" fontAlgn="base" hangingPunct="0">
        <a:spcBef>
          <a:spcPct val="20000"/>
        </a:spcBef>
        <a:spcAft>
          <a:spcPct val="0"/>
        </a:spcAft>
        <a:buClr>
          <a:srgbClr val="FF0000"/>
        </a:buClr>
        <a:buChar char="»"/>
        <a:defRPr sz="1600">
          <a:solidFill>
            <a:srgbClr val="000099"/>
          </a:solidFill>
          <a:latin typeface="+mn-lt"/>
        </a:defRPr>
      </a:lvl6pPr>
      <a:lvl7pPr marL="2971800" indent="-228600" algn="l" rtl="0" eaLnBrk="0" fontAlgn="base" hangingPunct="0">
        <a:spcBef>
          <a:spcPct val="20000"/>
        </a:spcBef>
        <a:spcAft>
          <a:spcPct val="0"/>
        </a:spcAft>
        <a:buClr>
          <a:srgbClr val="FF0000"/>
        </a:buClr>
        <a:buChar char="»"/>
        <a:defRPr sz="1600">
          <a:solidFill>
            <a:srgbClr val="000099"/>
          </a:solidFill>
          <a:latin typeface="+mn-lt"/>
        </a:defRPr>
      </a:lvl7pPr>
      <a:lvl8pPr marL="3429000" indent="-228600" algn="l" rtl="0" eaLnBrk="0" fontAlgn="base" hangingPunct="0">
        <a:spcBef>
          <a:spcPct val="20000"/>
        </a:spcBef>
        <a:spcAft>
          <a:spcPct val="0"/>
        </a:spcAft>
        <a:buClr>
          <a:srgbClr val="FF0000"/>
        </a:buClr>
        <a:buChar char="»"/>
        <a:defRPr sz="1600">
          <a:solidFill>
            <a:srgbClr val="000099"/>
          </a:solidFill>
          <a:latin typeface="+mn-lt"/>
        </a:defRPr>
      </a:lvl8pPr>
      <a:lvl9pPr marL="3886200" indent="-228600" algn="l" rtl="0" eaLnBrk="0" fontAlgn="base" hangingPunct="0">
        <a:spcBef>
          <a:spcPct val="20000"/>
        </a:spcBef>
        <a:spcAft>
          <a:spcPct val="0"/>
        </a:spcAft>
        <a:buClr>
          <a:srgbClr val="FF0000"/>
        </a:buClr>
        <a:buChar char="»"/>
        <a:defRPr sz="16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p:cNvSpPr>
            <a:spLocks noGrp="1" noChangeArrowheads="1"/>
          </p:cNvSpPr>
          <p:nvPr>
            <p:ph type="ctrTitle"/>
          </p:nvPr>
        </p:nvSpPr>
        <p:spPr>
          <a:xfrm>
            <a:off x="762000" y="2286000"/>
            <a:ext cx="8382000" cy="1143000"/>
          </a:xfrm>
        </p:spPr>
        <p:txBody>
          <a:bodyPr/>
          <a:lstStyle/>
          <a:p>
            <a:pPr algn="ctr"/>
            <a:r>
              <a:rPr lang="en-GB" altLang="en-GB" dirty="0" smtClean="0">
                <a:latin typeface="Arial" panose="020B0604020202020204" pitchFamily="34" charset="0"/>
              </a:rPr>
              <a:t>Graduate </a:t>
            </a:r>
            <a:r>
              <a:rPr lang="en-GB" altLang="en-GB" dirty="0" smtClean="0">
                <a:latin typeface="Helvetica" panose="020B0604020202020204" pitchFamily="34" charset="0"/>
              </a:rPr>
              <a:t>Welcome Talk</a:t>
            </a:r>
            <a:r>
              <a:rPr lang="en-GB" altLang="en-GB" dirty="0" smtClean="0">
                <a:latin typeface="Arial" panose="020B0604020202020204" pitchFamily="34" charset="0"/>
              </a:rPr>
              <a:t> HT 2023</a:t>
            </a:r>
          </a:p>
        </p:txBody>
      </p:sp>
      <p:sp>
        <p:nvSpPr>
          <p:cNvPr id="2051" name="Rectangle 1027"/>
          <p:cNvSpPr>
            <a:spLocks noGrp="1" noChangeArrowheads="1"/>
          </p:cNvSpPr>
          <p:nvPr>
            <p:ph type="subTitle" idx="1"/>
          </p:nvPr>
        </p:nvSpPr>
        <p:spPr>
          <a:xfrm>
            <a:off x="1524000" y="3886200"/>
            <a:ext cx="6934200" cy="1752600"/>
          </a:xfrm>
        </p:spPr>
        <p:txBody>
          <a:bodyPr/>
          <a:lstStyle/>
          <a:p>
            <a:r>
              <a:rPr lang="en-GB" altLang="en-GB" dirty="0" smtClean="0"/>
              <a:t>Adrian Taylor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en-GB" dirty="0" smtClean="0">
                <a:latin typeface="Helvetica" panose="020B0604020202020204" pitchFamily="34" charset="0"/>
              </a:rPr>
              <a:t>PGR Support </a:t>
            </a:r>
            <a:r>
              <a:rPr lang="en-GB" altLang="en-GB" dirty="0">
                <a:latin typeface="Helvetica" panose="020B0604020202020204" pitchFamily="34" charset="0"/>
              </a:rPr>
              <a:t>S</a:t>
            </a:r>
            <a:r>
              <a:rPr lang="en-GB" altLang="en-GB" dirty="0" smtClean="0">
                <a:latin typeface="Helvetica" panose="020B0604020202020204" pitchFamily="34" charset="0"/>
              </a:rPr>
              <a:t>tructure</a:t>
            </a:r>
          </a:p>
        </p:txBody>
      </p:sp>
      <p:sp>
        <p:nvSpPr>
          <p:cNvPr id="4099" name="Rectangle 3"/>
          <p:cNvSpPr>
            <a:spLocks noGrp="1" noChangeArrowheads="1"/>
          </p:cNvSpPr>
          <p:nvPr>
            <p:ph type="body" idx="1"/>
          </p:nvPr>
        </p:nvSpPr>
        <p:spPr/>
        <p:txBody>
          <a:bodyPr/>
          <a:lstStyle/>
          <a:p>
            <a:r>
              <a:rPr lang="en-GB" altLang="en-GB" dirty="0" smtClean="0"/>
              <a:t>Supervision Team &amp; Research Group</a:t>
            </a:r>
          </a:p>
          <a:p>
            <a:r>
              <a:rPr lang="en-GB" altLang="en-GB" sz="2000" dirty="0" smtClean="0"/>
              <a:t>Dept. Adviser</a:t>
            </a:r>
          </a:p>
          <a:p>
            <a:r>
              <a:rPr lang="en-GB" altLang="en-GB" sz="2000" dirty="0" smtClean="0"/>
              <a:t>Director of Graduate Studies &amp; Materials Education Support Staff</a:t>
            </a:r>
          </a:p>
          <a:p>
            <a:r>
              <a:rPr lang="en-GB" altLang="en-GB" sz="2000" dirty="0" smtClean="0"/>
              <a:t>Materials Graduate Studies Committee</a:t>
            </a:r>
          </a:p>
          <a:p>
            <a:r>
              <a:rPr lang="en-GB" altLang="en-GB" sz="2000" dirty="0"/>
              <a:t>Joint Consultative Committee for Graduates (JCCG)</a:t>
            </a:r>
          </a:p>
          <a:p>
            <a:r>
              <a:rPr lang="en-GB" altLang="en-GB" sz="2000" dirty="0" smtClean="0"/>
              <a:t>Departmental Harassment Advisors</a:t>
            </a:r>
          </a:p>
          <a:p>
            <a:r>
              <a:rPr lang="en-GB" altLang="en-GB" sz="2000" dirty="0" smtClean="0"/>
              <a:t>Departmental Administrative &amp; Technical Support Staff</a:t>
            </a:r>
          </a:p>
          <a:p>
            <a:r>
              <a:rPr lang="en-GB" altLang="en-GB" sz="2000" dirty="0" smtClean="0"/>
              <a:t>College Adviser</a:t>
            </a:r>
          </a:p>
          <a:p>
            <a:r>
              <a:rPr lang="en-GB" altLang="en-GB" sz="2000" dirty="0" smtClean="0"/>
              <a:t>Divisional Skills Training Officer</a:t>
            </a:r>
          </a:p>
          <a:p>
            <a:r>
              <a:rPr lang="en-GB" altLang="en-GB" sz="2000" dirty="0" smtClean="0"/>
              <a:t>MPLSD Graduate School &amp; Graduate School Committee</a:t>
            </a:r>
          </a:p>
          <a:p>
            <a:r>
              <a:rPr lang="en-GB" altLang="en-GB" sz="2000" dirty="0" smtClean="0"/>
              <a:t>University Education Committee and The Proctors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92100"/>
            <a:ext cx="8382000" cy="762000"/>
          </a:xfrm>
        </p:spPr>
        <p:txBody>
          <a:bodyPr/>
          <a:lstStyle/>
          <a:p>
            <a:pPr marL="914400" indent="457200">
              <a:lnSpc>
                <a:spcPct val="107000"/>
              </a:lnSpc>
              <a:spcAft>
                <a:spcPts val="800"/>
              </a:spcAft>
            </a:pPr>
            <a:r>
              <a:rPr lang="en-GB" sz="1800" b="1" dirty="0" smtClean="0">
                <a:latin typeface="Arial" panose="020B0604020202020204" pitchFamily="34" charset="0"/>
                <a:ea typeface="Calibri" panose="020F0502020204030204" pitchFamily="34" charset="0"/>
                <a:cs typeface="Arial" panose="020B0604020202020204" pitchFamily="34" charset="0"/>
              </a:rPr>
              <a:t>MATERIALS SUPPORT STRUCTURE FOR PGR STUDENTS</a:t>
            </a:r>
            <a:endParaRPr lang="en-GB" sz="1800" b="1"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stretch>
            <a:fillRect/>
          </a:stretch>
        </p:blipFill>
        <p:spPr>
          <a:xfrm>
            <a:off x="762000" y="1346831"/>
            <a:ext cx="8382000" cy="4278637"/>
          </a:xfrm>
          <a:prstGeom prst="rect">
            <a:avLst/>
          </a:prstGeom>
        </p:spPr>
      </p:pic>
    </p:spTree>
    <p:extLst>
      <p:ext uri="{BB962C8B-B14F-4D97-AF65-F5344CB8AC3E}">
        <p14:creationId xmlns:p14="http://schemas.microsoft.com/office/powerpoint/2010/main" val="869224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r>
              <a:rPr lang="en-GB" altLang="en-GB" dirty="0" smtClean="0">
                <a:latin typeface="Helvetica" panose="020B0604020202020204" pitchFamily="34" charset="0"/>
              </a:rPr>
              <a:t>Supervision Team</a:t>
            </a:r>
          </a:p>
        </p:txBody>
      </p:sp>
      <p:sp>
        <p:nvSpPr>
          <p:cNvPr id="9219" name="Rectangle 5"/>
          <p:cNvSpPr>
            <a:spLocks noGrp="1" noChangeArrowheads="1"/>
          </p:cNvSpPr>
          <p:nvPr>
            <p:ph type="body" idx="1"/>
          </p:nvPr>
        </p:nvSpPr>
        <p:spPr>
          <a:xfrm>
            <a:off x="776288" y="1125538"/>
            <a:ext cx="8713216" cy="4824412"/>
          </a:xfrm>
        </p:spPr>
        <p:txBody>
          <a:bodyPr/>
          <a:lstStyle/>
          <a:p>
            <a:pPr>
              <a:defRPr/>
            </a:pPr>
            <a:r>
              <a:rPr lang="en-GB" altLang="en-GB" dirty="0" smtClean="0"/>
              <a:t>Supervisor(s) – </a:t>
            </a:r>
            <a:r>
              <a:rPr lang="en-GB" altLang="en-GB" sz="2400" dirty="0" smtClean="0"/>
              <a:t>one of whom will be your ‘</a:t>
            </a:r>
            <a:r>
              <a:rPr lang="en-GB" altLang="en-GB" sz="2400" b="1" dirty="0" smtClean="0"/>
              <a:t>Responsible*</a:t>
            </a:r>
            <a:r>
              <a:rPr lang="en-GB" altLang="en-GB" sz="2400" dirty="0" smtClean="0"/>
              <a:t> </a:t>
            </a:r>
            <a:r>
              <a:rPr lang="en-GB" altLang="en-GB" sz="2400" b="1" dirty="0" smtClean="0"/>
              <a:t>Supervisor</a:t>
            </a:r>
            <a:r>
              <a:rPr lang="en-GB" altLang="en-GB" sz="2400" dirty="0" smtClean="0"/>
              <a:t>’, the others being co-supervisors</a:t>
            </a:r>
            <a:r>
              <a:rPr lang="en-GB" altLang="en-GB" sz="2400" dirty="0"/>
              <a:t>. </a:t>
            </a:r>
            <a:r>
              <a:rPr lang="en-GB" altLang="en-GB" sz="2400" dirty="0" smtClean="0"/>
              <a:t>        </a:t>
            </a:r>
            <a:r>
              <a:rPr lang="en-GB" altLang="en-GB" sz="2000" dirty="0" smtClean="0"/>
              <a:t>[*</a:t>
            </a:r>
            <a:r>
              <a:rPr lang="en-GB" altLang="en-GB" sz="2000" dirty="0"/>
              <a:t>Sometimes referred to as ‘Lead’ Supervisor</a:t>
            </a:r>
            <a:r>
              <a:rPr lang="en-GB" altLang="en-GB" sz="2000" dirty="0" smtClean="0"/>
              <a:t>]</a:t>
            </a:r>
            <a:r>
              <a:rPr lang="en-GB" altLang="en-GB" sz="2400" dirty="0" smtClean="0"/>
              <a:t>                        </a:t>
            </a:r>
          </a:p>
          <a:p>
            <a:pPr marL="0" indent="0">
              <a:buNone/>
              <a:defRPr/>
            </a:pPr>
            <a:r>
              <a:rPr lang="en-GB" altLang="en-GB" sz="2400" dirty="0" smtClean="0"/>
              <a:t>    Together these supervisors will:</a:t>
            </a:r>
            <a:endParaRPr lang="en-GB" altLang="en-GB" sz="2400" b="1" dirty="0" smtClean="0"/>
          </a:p>
          <a:p>
            <a:pPr lvl="1">
              <a:defRPr/>
            </a:pPr>
            <a:r>
              <a:rPr lang="en-GB" altLang="en-GB" dirty="0" smtClean="0"/>
              <a:t>be the main source of advice and guidance for your project</a:t>
            </a:r>
          </a:p>
          <a:p>
            <a:pPr lvl="1">
              <a:defRPr/>
            </a:pPr>
            <a:r>
              <a:rPr lang="en-GB" altLang="en-GB" dirty="0" smtClean="0"/>
              <a:t>keep a watch on your progress and report to </a:t>
            </a:r>
            <a:r>
              <a:rPr lang="en-GB" altLang="en-GB" dirty="0" err="1" smtClean="0"/>
              <a:t>Dept</a:t>
            </a:r>
            <a:r>
              <a:rPr lang="en-GB" altLang="en-GB" dirty="0" smtClean="0"/>
              <a:t>, University and College </a:t>
            </a:r>
            <a:r>
              <a:rPr lang="en-GB" altLang="en-GB" dirty="0" smtClean="0">
                <a:solidFill>
                  <a:srgbClr val="FF0000"/>
                </a:solidFill>
              </a:rPr>
              <a:t>(GSR: quarterly on-line reports)</a:t>
            </a:r>
          </a:p>
          <a:p>
            <a:pPr lvl="1">
              <a:defRPr/>
            </a:pPr>
            <a:r>
              <a:rPr lang="en-GB" altLang="en-GB" dirty="0" smtClean="0"/>
              <a:t>Associate Supervisor </a:t>
            </a:r>
            <a:r>
              <a:rPr lang="en-GB" altLang="en-GB" sz="2400" dirty="0" smtClean="0"/>
              <a:t>– in addition, a postdoctoral researcher of less than three full years at that level may be appointed as an associate supervisor but this role does not carry the responsibilities of the ‘full’ supervisors</a:t>
            </a:r>
            <a:endParaRPr lang="en-GB" altLang="en-GB" sz="2000" dirty="0"/>
          </a:p>
          <a:p>
            <a:pPr>
              <a:defRPr/>
            </a:pPr>
            <a:r>
              <a:rPr lang="en-GB" altLang="en-GB" sz="2400" dirty="0" smtClean="0"/>
              <a:t>                </a:t>
            </a:r>
          </a:p>
          <a:p>
            <a:pPr lvl="1">
              <a:defRPr/>
            </a:pPr>
            <a:endParaRPr lang="en-GB" altLang="en-GB" dirty="0" smtClean="0"/>
          </a:p>
        </p:txBody>
      </p:sp>
    </p:spTree>
    <p:extLst>
      <p:ext uri="{BB962C8B-B14F-4D97-AF65-F5344CB8AC3E}">
        <p14:creationId xmlns:p14="http://schemas.microsoft.com/office/powerpoint/2010/main" val="588210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r>
              <a:rPr lang="en-GB" altLang="en-GB" dirty="0" smtClean="0">
                <a:latin typeface="Helvetica" panose="020B0604020202020204" pitchFamily="34" charset="0"/>
              </a:rPr>
              <a:t>Supervision Team</a:t>
            </a:r>
          </a:p>
        </p:txBody>
      </p:sp>
      <p:sp>
        <p:nvSpPr>
          <p:cNvPr id="9219" name="Rectangle 5"/>
          <p:cNvSpPr>
            <a:spLocks noGrp="1" noChangeArrowheads="1"/>
          </p:cNvSpPr>
          <p:nvPr>
            <p:ph type="body" idx="1"/>
          </p:nvPr>
        </p:nvSpPr>
        <p:spPr>
          <a:xfrm>
            <a:off x="776288" y="1125538"/>
            <a:ext cx="8382000" cy="4967758"/>
          </a:xfrm>
        </p:spPr>
        <p:txBody>
          <a:bodyPr/>
          <a:lstStyle/>
          <a:p>
            <a:pPr>
              <a:defRPr/>
            </a:pPr>
            <a:r>
              <a:rPr lang="en-GB" altLang="en-GB" dirty="0" smtClean="0"/>
              <a:t>Departmental Adviser:</a:t>
            </a:r>
          </a:p>
          <a:p>
            <a:pPr lvl="1">
              <a:defRPr/>
            </a:pPr>
            <a:r>
              <a:rPr lang="en-GB" altLang="en-GB" dirty="0" smtClean="0"/>
              <a:t>should be familiar with your research area</a:t>
            </a:r>
          </a:p>
          <a:p>
            <a:pPr lvl="1">
              <a:defRPr/>
            </a:pPr>
            <a:r>
              <a:rPr lang="en-GB" altLang="en-GB" dirty="0" smtClean="0"/>
              <a:t>there for help and advice if things go wrong</a:t>
            </a:r>
          </a:p>
          <a:p>
            <a:pPr lvl="1">
              <a:defRPr/>
            </a:pPr>
            <a:r>
              <a:rPr lang="en-GB" altLang="en-GB" dirty="0"/>
              <a:t>i</a:t>
            </a:r>
            <a:r>
              <a:rPr lang="en-GB" altLang="en-GB" dirty="0" smtClean="0"/>
              <a:t>nformal meeting Fri week 6 HT 2023</a:t>
            </a:r>
          </a:p>
          <a:p>
            <a:pPr marL="342900" lvl="1" indent="-342900">
              <a:buSzPct val="150000"/>
              <a:buFontTx/>
              <a:buChar char="•"/>
              <a:defRPr/>
            </a:pPr>
            <a:r>
              <a:rPr lang="en-GB" altLang="en-GB" sz="2800" dirty="0" smtClean="0"/>
              <a:t>Deputy-supervisor </a:t>
            </a:r>
            <a:r>
              <a:rPr lang="en-GB" altLang="en-GB" dirty="0" smtClean="0"/>
              <a:t>(appointed for laboratory safety):</a:t>
            </a:r>
          </a:p>
          <a:p>
            <a:pPr lvl="1">
              <a:defRPr/>
            </a:pPr>
            <a:r>
              <a:rPr lang="en-GB" altLang="en-GB" dirty="0" smtClean="0"/>
              <a:t>will be </a:t>
            </a:r>
            <a:r>
              <a:rPr lang="en-GB" altLang="en-GB" b="1" dirty="0" smtClean="0"/>
              <a:t>either</a:t>
            </a:r>
            <a:r>
              <a:rPr lang="en-GB" altLang="en-GB" dirty="0" smtClean="0"/>
              <a:t> one of your co-supervisors (not the lead) </a:t>
            </a:r>
            <a:r>
              <a:rPr lang="en-GB" altLang="en-GB" b="1" dirty="0" smtClean="0"/>
              <a:t>or</a:t>
            </a:r>
            <a:r>
              <a:rPr lang="en-GB" altLang="en-GB" dirty="0" smtClean="0"/>
              <a:t>  your </a:t>
            </a:r>
            <a:r>
              <a:rPr lang="en-GB" altLang="en-GB" dirty="0" err="1" smtClean="0"/>
              <a:t>Dept</a:t>
            </a:r>
            <a:r>
              <a:rPr lang="en-GB" altLang="en-GB" dirty="0" smtClean="0"/>
              <a:t> Adviser (if you have no co-supervisor)</a:t>
            </a:r>
          </a:p>
          <a:p>
            <a:pPr lvl="1">
              <a:defRPr/>
            </a:pPr>
            <a:r>
              <a:rPr lang="en-GB" altLang="en-GB" dirty="0" smtClean="0"/>
              <a:t> to give safety advice if supervisor(s) absent</a:t>
            </a:r>
          </a:p>
          <a:p>
            <a:pPr lvl="1">
              <a:defRPr/>
            </a:pPr>
            <a:r>
              <a:rPr lang="en-GB" altLang="en-GB" dirty="0"/>
              <a:t>i</a:t>
            </a:r>
            <a:r>
              <a:rPr lang="en-GB" altLang="en-GB" dirty="0" smtClean="0"/>
              <a:t>f appropriate may temporarily take the role of Responsible Supervisor (RS) in the event of an extended absence of your normal 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704850" y="260350"/>
            <a:ext cx="8382000" cy="762000"/>
          </a:xfrm>
        </p:spPr>
        <p:txBody>
          <a:bodyPr/>
          <a:lstStyle/>
          <a:p>
            <a:r>
              <a:rPr lang="en-GB" altLang="en-GB" dirty="0" smtClean="0">
                <a:latin typeface="Helvetica" panose="020B0604020202020204" pitchFamily="34" charset="0"/>
              </a:rPr>
              <a:t>On-line Handbooks and guides</a:t>
            </a:r>
          </a:p>
        </p:txBody>
      </p:sp>
      <p:sp>
        <p:nvSpPr>
          <p:cNvPr id="5123" name="Rectangle 5"/>
          <p:cNvSpPr>
            <a:spLocks noGrp="1" noChangeArrowheads="1"/>
          </p:cNvSpPr>
          <p:nvPr>
            <p:ph type="body" idx="1"/>
          </p:nvPr>
        </p:nvSpPr>
        <p:spPr/>
        <p:txBody>
          <a:bodyPr/>
          <a:lstStyle/>
          <a:p>
            <a:pPr>
              <a:lnSpc>
                <a:spcPct val="90000"/>
              </a:lnSpc>
            </a:pPr>
            <a:r>
              <a:rPr lang="en-GB" altLang="en-GB" b="1" dirty="0" smtClean="0"/>
              <a:t>Materials Graduate Student Handbook</a:t>
            </a:r>
          </a:p>
          <a:p>
            <a:pPr lvl="1">
              <a:lnSpc>
                <a:spcPct val="90000"/>
              </a:lnSpc>
            </a:pPr>
            <a:r>
              <a:rPr lang="en-GB" altLang="en-GB" dirty="0" smtClean="0"/>
              <a:t>the Materials DPhil &amp; MSc(Res) Research Programme</a:t>
            </a:r>
          </a:p>
          <a:p>
            <a:pPr>
              <a:lnSpc>
                <a:spcPct val="90000"/>
              </a:lnSpc>
            </a:pPr>
            <a:r>
              <a:rPr lang="en-GB" altLang="en-GB" dirty="0" smtClean="0"/>
              <a:t>MPLSD on-line PG Research Student ‘Handbook’</a:t>
            </a:r>
          </a:p>
          <a:p>
            <a:pPr>
              <a:lnSpc>
                <a:spcPct val="90000"/>
              </a:lnSpc>
            </a:pPr>
            <a:r>
              <a:rPr lang="en-GB" altLang="en-GB" dirty="0" smtClean="0"/>
              <a:t>EdC Notes of Guidance for Research Degrees</a:t>
            </a:r>
          </a:p>
          <a:p>
            <a:pPr>
              <a:lnSpc>
                <a:spcPct val="90000"/>
              </a:lnSpc>
            </a:pPr>
            <a:r>
              <a:rPr lang="en-GB" altLang="en-GB" b="1" dirty="0" smtClean="0"/>
              <a:t>Materials PG Lecture &amp; Training Course Synopses and Research Colloquia Details</a:t>
            </a:r>
          </a:p>
          <a:p>
            <a:pPr lvl="1">
              <a:lnSpc>
                <a:spcPct val="90000"/>
              </a:lnSpc>
            </a:pPr>
            <a:r>
              <a:rPr lang="en-GB" altLang="en-GB" dirty="0" smtClean="0"/>
              <a:t>information on training and teaching</a:t>
            </a:r>
          </a:p>
          <a:p>
            <a:pPr>
              <a:lnSpc>
                <a:spcPct val="90000"/>
              </a:lnSpc>
            </a:pPr>
            <a:r>
              <a:rPr lang="en-GB" altLang="en-GB" b="1" dirty="0" smtClean="0"/>
              <a:t>MPLSD Researcher Training &amp; Development Opportunities Brochure and Webpages</a:t>
            </a:r>
          </a:p>
          <a:p>
            <a:pPr>
              <a:lnSpc>
                <a:spcPct val="90000"/>
              </a:lnSpc>
            </a:pPr>
            <a:r>
              <a:rPr lang="en-GB" altLang="en-GB" b="1" dirty="0" smtClean="0"/>
              <a:t>Materials </a:t>
            </a:r>
            <a:r>
              <a:rPr lang="en-GB" altLang="en-GB" b="1" dirty="0"/>
              <a:t>Information Centre - </a:t>
            </a:r>
            <a:r>
              <a:rPr lang="en-GB" altLang="en-GB" sz="2400" dirty="0"/>
              <a:t>where to find what you need (and who to ask</a:t>
            </a:r>
            <a:r>
              <a:rPr lang="en-GB" altLang="en-GB" sz="2400" dirty="0" smtClean="0"/>
              <a:t>!) </a:t>
            </a:r>
            <a:r>
              <a:rPr lang="en-GB" altLang="en-GB" sz="2000" dirty="0" smtClean="0"/>
              <a:t> </a:t>
            </a:r>
            <a:r>
              <a:rPr lang="en-GB" altLang="en-GB" sz="2400" dirty="0" smtClean="0">
                <a:solidFill>
                  <a:schemeClr val="tx1"/>
                </a:solidFill>
                <a:latin typeface="Arial" panose="020B0604020202020204" pitchFamily="34" charset="0"/>
                <a:cs typeface="Arial" panose="020B0604020202020204" pitchFamily="34" charset="0"/>
              </a:rPr>
              <a:t>www.materials.ox.ac.uk/mic</a:t>
            </a:r>
          </a:p>
          <a:p>
            <a:pPr marL="457200" lvl="1" indent="0">
              <a:lnSpc>
                <a:spcPct val="90000"/>
              </a:lnSpc>
              <a:buNone/>
            </a:pPr>
            <a:endParaRPr lang="en-GB" altLang="en-GB" dirty="0" smtClean="0"/>
          </a:p>
          <a:p>
            <a:pPr>
              <a:lnSpc>
                <a:spcPct val="90000"/>
              </a:lnSpc>
              <a:buFontTx/>
              <a:buNone/>
            </a:pPr>
            <a:endParaRPr lang="en-GB" alt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mn-lt"/>
              </a:rPr>
              <a:t>Important Webpages</a:t>
            </a:r>
            <a:endParaRPr lang="en-GB" dirty="0">
              <a:latin typeface="+mn-lt"/>
            </a:endParaRPr>
          </a:p>
        </p:txBody>
      </p:sp>
      <p:sp>
        <p:nvSpPr>
          <p:cNvPr id="3" name="Content Placeholder 2"/>
          <p:cNvSpPr>
            <a:spLocks noGrp="1"/>
          </p:cNvSpPr>
          <p:nvPr>
            <p:ph idx="1"/>
          </p:nvPr>
        </p:nvSpPr>
        <p:spPr/>
        <p:txBody>
          <a:bodyPr/>
          <a:lstStyle/>
          <a:p>
            <a:r>
              <a:rPr lang="en-GB" sz="2000" dirty="0" smtClean="0">
                <a:latin typeface="Arial" panose="020B0604020202020204" pitchFamily="34" charset="0"/>
                <a:cs typeface="Arial" panose="020B0604020202020204" pitchFamily="34" charset="0"/>
              </a:rPr>
              <a:t>Termly ‘Lecture </a:t>
            </a:r>
            <a:r>
              <a:rPr lang="en-GB" sz="2000" dirty="0" smtClean="0">
                <a:latin typeface="Arial" panose="020B0604020202020204" pitchFamily="34" charset="0"/>
                <a:cs typeface="Arial" panose="020B0604020202020204" pitchFamily="34" charset="0"/>
              </a:rPr>
              <a:t>Lists’ </a:t>
            </a:r>
            <a:r>
              <a:rPr lang="en-GB" sz="2000" dirty="0" smtClean="0">
                <a:solidFill>
                  <a:schemeClr val="tx1"/>
                </a:solidFill>
                <a:latin typeface="Arial" panose="020B0604020202020204" pitchFamily="34" charset="0"/>
                <a:cs typeface="Arial" panose="020B0604020202020204" pitchFamily="34" charset="0"/>
              </a:rPr>
              <a:t>https</a:t>
            </a:r>
            <a:r>
              <a:rPr lang="en-GB" sz="2000" dirty="0">
                <a:solidFill>
                  <a:schemeClr val="tx1"/>
                </a:solidFill>
                <a:latin typeface="Arial" panose="020B0604020202020204" pitchFamily="34" charset="0"/>
                <a:cs typeface="Arial" panose="020B0604020202020204" pitchFamily="34" charset="0"/>
              </a:rPr>
              <a:t>://</a:t>
            </a:r>
            <a:r>
              <a:rPr lang="en-GB" sz="2000" dirty="0" smtClean="0">
                <a:solidFill>
                  <a:schemeClr val="tx1"/>
                </a:solidFill>
                <a:latin typeface="Arial" panose="020B0604020202020204" pitchFamily="34" charset="0"/>
                <a:cs typeface="Arial" panose="020B0604020202020204" pitchFamily="34" charset="0"/>
              </a:rPr>
              <a:t>www.materials.ox.ac.uk/teaching/lecturelists.html</a:t>
            </a:r>
          </a:p>
          <a:p>
            <a:pPr marL="0" indent="0">
              <a:buNone/>
            </a:pPr>
            <a:r>
              <a:rPr lang="en-GB" sz="2000" dirty="0" smtClean="0">
                <a:solidFill>
                  <a:schemeClr val="tx1"/>
                </a:solidFill>
                <a:latin typeface="Arial" panose="020B0604020202020204" pitchFamily="34" charset="0"/>
                <a:cs typeface="Arial" panose="020B0604020202020204" pitchFamily="34" charset="0"/>
              </a:rPr>
              <a:t> </a:t>
            </a:r>
          </a:p>
          <a:p>
            <a:r>
              <a:rPr lang="en-GB" sz="2000" dirty="0" smtClean="0">
                <a:latin typeface="Arial" panose="020B0604020202020204" pitchFamily="34" charset="0"/>
                <a:cs typeface="Arial" panose="020B0604020202020204" pitchFamily="34" charset="0"/>
              </a:rPr>
              <a:t>Lecture/Workshop </a:t>
            </a:r>
            <a:r>
              <a:rPr lang="en-GB" sz="2000" dirty="0" smtClean="0">
                <a:latin typeface="Arial" panose="020B0604020202020204" pitchFamily="34" charset="0"/>
                <a:cs typeface="Arial" panose="020B0604020202020204" pitchFamily="34" charset="0"/>
              </a:rPr>
              <a:t>documents and recordings (see CANVAS VLE, Materials: PGR Teaching &amp; Training)   </a:t>
            </a:r>
            <a:r>
              <a:rPr lang="en-GB" sz="2000" dirty="0" smtClean="0">
                <a:solidFill>
                  <a:schemeClr val="tx1"/>
                </a:solidFill>
                <a:latin typeface="Arial" panose="020B0604020202020204" pitchFamily="34" charset="0"/>
                <a:cs typeface="Arial" panose="020B0604020202020204" pitchFamily="34" charset="0"/>
              </a:rPr>
              <a:t>https</a:t>
            </a:r>
            <a:r>
              <a:rPr lang="en-GB" sz="2000" dirty="0">
                <a:solidFill>
                  <a:schemeClr val="tx1"/>
                </a:solidFill>
                <a:latin typeface="Arial" panose="020B0604020202020204" pitchFamily="34" charset="0"/>
                <a:cs typeface="Arial" panose="020B0604020202020204" pitchFamily="34" charset="0"/>
              </a:rPr>
              <a:t>://login.canvas.ox.ac.uk</a:t>
            </a:r>
            <a:r>
              <a:rPr lang="en-GB" sz="2000" dirty="0" smtClean="0">
                <a:solidFill>
                  <a:schemeClr val="tx1"/>
                </a:solidFill>
                <a:latin typeface="Arial" panose="020B0604020202020204" pitchFamily="34" charset="0"/>
                <a:cs typeface="Arial" panose="020B0604020202020204" pitchFamily="34" charset="0"/>
              </a:rPr>
              <a:t>/ </a:t>
            </a:r>
            <a:endParaRPr lang="en-GB" sz="2000" dirty="0" smtClean="0">
              <a:solidFill>
                <a:schemeClr val="tx1"/>
              </a:solidFill>
              <a:latin typeface="Arial" panose="020B0604020202020204" pitchFamily="34" charset="0"/>
              <a:cs typeface="Arial" panose="020B0604020202020204" pitchFamily="34" charset="0"/>
            </a:endParaRPr>
          </a:p>
          <a:p>
            <a:pPr marL="0" indent="0">
              <a:buNone/>
            </a:pPr>
            <a:r>
              <a:rPr lang="en-GB" sz="2000" dirty="0" smtClean="0">
                <a:solidFill>
                  <a:schemeClr val="tx1"/>
                </a:solidFill>
                <a:latin typeface="Arial" panose="020B0604020202020204" pitchFamily="34" charset="0"/>
                <a:cs typeface="Arial" panose="020B0604020202020204" pitchFamily="34" charset="0"/>
              </a:rPr>
              <a:t> </a:t>
            </a:r>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‘Materials: PGR Progression’ On-line </a:t>
            </a:r>
            <a:r>
              <a:rPr lang="en-GB" sz="2000" dirty="0" smtClean="0">
                <a:latin typeface="Arial" panose="020B0604020202020204" pitchFamily="34" charset="0"/>
                <a:cs typeface="Arial" panose="020B0604020202020204" pitchFamily="34" charset="0"/>
              </a:rPr>
              <a:t>Site</a:t>
            </a:r>
          </a:p>
          <a:p>
            <a:pPr marL="0" indent="0">
              <a:buNone/>
            </a:pPr>
            <a:r>
              <a:rPr lang="en-GB" sz="2000" dirty="0" smtClean="0">
                <a:solidFill>
                  <a:schemeClr val="tx1"/>
                </a:solidFill>
                <a:latin typeface="Arial" panose="020B0604020202020204" pitchFamily="34" charset="0"/>
                <a:cs typeface="Arial" panose="020B0604020202020204" pitchFamily="34" charset="0"/>
              </a:rPr>
              <a:t>    </a:t>
            </a:r>
            <a:r>
              <a:rPr lang="en-GB" sz="2000" dirty="0" smtClean="0">
                <a:solidFill>
                  <a:schemeClr val="tx1"/>
                </a:solidFill>
                <a:latin typeface="Arial" panose="020B0604020202020204" pitchFamily="34" charset="0"/>
                <a:cs typeface="Arial" panose="020B0604020202020204" pitchFamily="34" charset="0"/>
              </a:rPr>
              <a:t>Portal via </a:t>
            </a:r>
            <a:r>
              <a:rPr lang="en-GB" sz="2000" dirty="0" smtClean="0">
                <a:solidFill>
                  <a:schemeClr val="tx1"/>
                </a:solidFill>
                <a:latin typeface="Arial" panose="020B0604020202020204" pitchFamily="34" charset="0"/>
                <a:cs typeface="Arial" panose="020B0604020202020204" pitchFamily="34" charset="0"/>
              </a:rPr>
              <a:t>CANVAS</a:t>
            </a:r>
          </a:p>
          <a:p>
            <a:pPr marL="0" indent="0">
              <a:buNone/>
            </a:pPr>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Oxford Materials webpages  </a:t>
            </a:r>
            <a:r>
              <a:rPr lang="en-GB" sz="2000" dirty="0" smtClean="0">
                <a:solidFill>
                  <a:schemeClr val="tx1"/>
                </a:solidFill>
                <a:latin typeface="Arial" panose="020B0604020202020204" pitchFamily="34" charset="0"/>
                <a:cs typeface="Arial" panose="020B0604020202020204" pitchFamily="34" charset="0"/>
              </a:rPr>
              <a:t>www.materials.ox.ac.uk</a:t>
            </a:r>
          </a:p>
          <a:p>
            <a:pPr marL="0" indent="0">
              <a:buNone/>
            </a:pPr>
            <a:endParaRPr lang="en-GB" sz="2000" dirty="0" smtClean="0">
              <a:solidFill>
                <a:schemeClr val="tx1"/>
              </a:solidFill>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Mathematical</a:t>
            </a:r>
            <a:r>
              <a:rPr lang="en-GB" sz="2000" dirty="0" smtClean="0">
                <a:latin typeface="Arial" panose="020B0604020202020204" pitchFamily="34" charset="0"/>
                <a:cs typeface="Arial" panose="020B0604020202020204" pitchFamily="34" charset="0"/>
              </a:rPr>
              <a:t>, Physical &amp; Life Sciences Division (MPLSD) webpages</a:t>
            </a:r>
            <a:r>
              <a:rPr lang="en-GB" sz="2000" dirty="0" smtClean="0">
                <a:solidFill>
                  <a:schemeClr val="tx1"/>
                </a:solidFill>
                <a:latin typeface="Arial" panose="020B0604020202020204" pitchFamily="34" charset="0"/>
                <a:cs typeface="Arial" panose="020B0604020202020204" pitchFamily="34" charset="0"/>
              </a:rPr>
              <a:t>  www.mpls.ox.ac.uk</a:t>
            </a:r>
          </a:p>
          <a:p>
            <a:pPr marL="0" indent="0">
              <a:buNone/>
            </a:pPr>
            <a:endParaRPr lang="en-GB" sz="2000" dirty="0">
              <a:solidFill>
                <a:schemeClr val="tx1"/>
              </a:solidFill>
            </a:endParaRPr>
          </a:p>
        </p:txBody>
      </p:sp>
    </p:spTree>
    <p:extLst>
      <p:ext uri="{BB962C8B-B14F-4D97-AF65-F5344CB8AC3E}">
        <p14:creationId xmlns:p14="http://schemas.microsoft.com/office/powerpoint/2010/main" val="2420618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title"/>
          </p:nvPr>
        </p:nvSpPr>
        <p:spPr>
          <a:xfrm>
            <a:off x="762000" y="292100"/>
            <a:ext cx="8382000" cy="688975"/>
          </a:xfrm>
        </p:spPr>
        <p:txBody>
          <a:bodyPr/>
          <a:lstStyle/>
          <a:p>
            <a:r>
              <a:rPr lang="en-GB" altLang="en-GB" smtClean="0">
                <a:latin typeface="Helvetica" panose="020B0604020202020204" pitchFamily="34" charset="0"/>
              </a:rPr>
              <a:t>Facilities</a:t>
            </a:r>
          </a:p>
        </p:txBody>
      </p:sp>
      <p:sp>
        <p:nvSpPr>
          <p:cNvPr id="25603" name="Rectangle 6"/>
          <p:cNvSpPr>
            <a:spLocks noGrp="1" noChangeArrowheads="1"/>
          </p:cNvSpPr>
          <p:nvPr>
            <p:ph type="body" idx="1"/>
          </p:nvPr>
        </p:nvSpPr>
        <p:spPr>
          <a:xfrm>
            <a:off x="762000" y="1143000"/>
            <a:ext cx="4114800" cy="2646363"/>
          </a:xfrm>
        </p:spPr>
        <p:txBody>
          <a:bodyPr/>
          <a:lstStyle/>
          <a:p>
            <a:pPr>
              <a:lnSpc>
                <a:spcPct val="90000"/>
              </a:lnSpc>
            </a:pPr>
            <a:r>
              <a:rPr lang="en-GB" altLang="en-GB" sz="2400" dirty="0" smtClean="0"/>
              <a:t>Libraries</a:t>
            </a:r>
          </a:p>
          <a:p>
            <a:pPr>
              <a:lnSpc>
                <a:spcPct val="90000"/>
              </a:lnSpc>
            </a:pPr>
            <a:r>
              <a:rPr lang="en-GB" altLang="en-GB" sz="2400" dirty="0" smtClean="0"/>
              <a:t>Mechanical workshop</a:t>
            </a:r>
          </a:p>
          <a:p>
            <a:pPr>
              <a:lnSpc>
                <a:spcPct val="90000"/>
              </a:lnSpc>
            </a:pPr>
            <a:r>
              <a:rPr lang="en-GB" altLang="en-GB" sz="2400" dirty="0" smtClean="0"/>
              <a:t>Heat treatment workshop</a:t>
            </a:r>
          </a:p>
          <a:p>
            <a:pPr>
              <a:lnSpc>
                <a:spcPct val="90000"/>
              </a:lnSpc>
            </a:pPr>
            <a:r>
              <a:rPr lang="en-GB" altLang="en-GB" sz="2400" dirty="0" smtClean="0"/>
              <a:t>Photographic/Imaging</a:t>
            </a:r>
          </a:p>
          <a:p>
            <a:pPr>
              <a:lnSpc>
                <a:spcPct val="90000"/>
              </a:lnSpc>
            </a:pPr>
            <a:r>
              <a:rPr lang="en-GB" altLang="en-GB" sz="2400" dirty="0" smtClean="0"/>
              <a:t>Specimen preparation</a:t>
            </a:r>
          </a:p>
          <a:p>
            <a:pPr>
              <a:lnSpc>
                <a:spcPct val="90000"/>
              </a:lnSpc>
            </a:pPr>
            <a:r>
              <a:rPr lang="en-GB" altLang="en-GB" sz="2400" dirty="0" smtClean="0"/>
              <a:t>3D Printing</a:t>
            </a:r>
          </a:p>
        </p:txBody>
      </p:sp>
      <p:sp>
        <p:nvSpPr>
          <p:cNvPr id="25604" name="Rectangle 7"/>
          <p:cNvSpPr>
            <a:spLocks noGrp="1" noChangeArrowheads="1"/>
          </p:cNvSpPr>
          <p:nvPr>
            <p:ph type="body" sz="half" idx="2"/>
          </p:nvPr>
        </p:nvSpPr>
        <p:spPr>
          <a:xfrm>
            <a:off x="5116512" y="1143000"/>
            <a:ext cx="4027488" cy="2574032"/>
          </a:xfrm>
        </p:spPr>
        <p:txBody>
          <a:bodyPr/>
          <a:lstStyle/>
          <a:p>
            <a:pPr>
              <a:lnSpc>
                <a:spcPct val="90000"/>
              </a:lnSpc>
            </a:pPr>
            <a:r>
              <a:rPr lang="en-GB" altLang="en-GB" sz="2400" dirty="0" smtClean="0"/>
              <a:t>Electron microscopes</a:t>
            </a:r>
          </a:p>
          <a:p>
            <a:pPr>
              <a:lnSpc>
                <a:spcPct val="90000"/>
              </a:lnSpc>
            </a:pPr>
            <a:r>
              <a:rPr lang="en-GB" altLang="en-GB" sz="2400" dirty="0" smtClean="0"/>
              <a:t>Optical microscopes</a:t>
            </a:r>
          </a:p>
          <a:p>
            <a:pPr>
              <a:lnSpc>
                <a:spcPct val="90000"/>
              </a:lnSpc>
            </a:pPr>
            <a:r>
              <a:rPr lang="en-GB" altLang="en-GB" sz="2400" dirty="0" smtClean="0"/>
              <a:t>X-ray diffraction </a:t>
            </a:r>
            <a:r>
              <a:rPr lang="en-GB" altLang="en-GB" sz="2400" dirty="0" smtClean="0"/>
              <a:t>facilities</a:t>
            </a:r>
          </a:p>
          <a:p>
            <a:pPr>
              <a:lnSpc>
                <a:spcPct val="90000"/>
              </a:lnSpc>
            </a:pPr>
            <a:r>
              <a:rPr lang="en-GB" altLang="en-GB" sz="2400" dirty="0"/>
              <a:t>Other Characterisation</a:t>
            </a:r>
          </a:p>
          <a:p>
            <a:pPr>
              <a:lnSpc>
                <a:spcPct val="90000"/>
              </a:lnSpc>
            </a:pPr>
            <a:r>
              <a:rPr lang="en-GB" altLang="en-GB" sz="2400" dirty="0" smtClean="0"/>
              <a:t>Stores</a:t>
            </a:r>
            <a:endParaRPr lang="en-GB" altLang="en-GB" sz="2400" dirty="0" smtClean="0"/>
          </a:p>
          <a:p>
            <a:pPr>
              <a:lnSpc>
                <a:spcPct val="90000"/>
              </a:lnSpc>
            </a:pPr>
            <a:r>
              <a:rPr lang="en-GB" altLang="en-GB" sz="2400" dirty="0" smtClean="0"/>
              <a:t>Computing</a:t>
            </a:r>
          </a:p>
          <a:p>
            <a:pPr marL="0" indent="0">
              <a:lnSpc>
                <a:spcPct val="90000"/>
              </a:lnSpc>
              <a:buNone/>
            </a:pPr>
            <a:endParaRPr lang="en-GB" altLang="en-GB" sz="2400" dirty="0" smtClean="0"/>
          </a:p>
          <a:p>
            <a:pPr marL="0" indent="0">
              <a:lnSpc>
                <a:spcPct val="90000"/>
              </a:lnSpc>
              <a:buNone/>
            </a:pPr>
            <a:endParaRPr lang="en-GB" altLang="en-GB" sz="2400" dirty="0" smtClean="0"/>
          </a:p>
        </p:txBody>
      </p:sp>
      <p:sp>
        <p:nvSpPr>
          <p:cNvPr id="25605" name="Rectangle 9"/>
          <p:cNvSpPr>
            <a:spLocks noChangeArrowheads="1"/>
          </p:cNvSpPr>
          <p:nvPr/>
        </p:nvSpPr>
        <p:spPr bwMode="auto">
          <a:xfrm>
            <a:off x="942975" y="4221163"/>
            <a:ext cx="80184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spcBef>
                <a:spcPct val="0"/>
              </a:spcBef>
              <a:buClrTx/>
              <a:buSzTx/>
              <a:buFontTx/>
              <a:buNone/>
            </a:pPr>
            <a:r>
              <a:rPr lang="en-GB" altLang="en-GB" sz="2000" i="0" dirty="0">
                <a:solidFill>
                  <a:schemeClr val="accent2">
                    <a:lumMod val="75000"/>
                  </a:schemeClr>
                </a:solidFill>
              </a:rPr>
              <a:t>See </a:t>
            </a:r>
            <a:r>
              <a:rPr lang="en-GB" altLang="en-GB" sz="2000" i="0" dirty="0" smtClean="0">
                <a:solidFill>
                  <a:schemeClr val="accent2">
                    <a:lumMod val="75000"/>
                  </a:schemeClr>
                </a:solidFill>
              </a:rPr>
              <a:t>Materials </a:t>
            </a:r>
            <a:r>
              <a:rPr lang="en-GB" altLang="en-GB" sz="2000" i="0" dirty="0">
                <a:solidFill>
                  <a:schemeClr val="accent2">
                    <a:lumMod val="75000"/>
                  </a:schemeClr>
                </a:solidFill>
              </a:rPr>
              <a:t>Information </a:t>
            </a:r>
            <a:r>
              <a:rPr lang="en-GB" altLang="en-GB" sz="2000" i="0" dirty="0" smtClean="0">
                <a:solidFill>
                  <a:schemeClr val="accent2">
                    <a:lumMod val="75000"/>
                  </a:schemeClr>
                </a:solidFill>
              </a:rPr>
              <a:t>Centre </a:t>
            </a:r>
            <a:r>
              <a:rPr lang="en-GB" altLang="en-GB" sz="2000" i="0" dirty="0" smtClean="0">
                <a:solidFill>
                  <a:schemeClr val="tx1"/>
                </a:solidFill>
              </a:rPr>
              <a:t>https</a:t>
            </a:r>
            <a:r>
              <a:rPr lang="en-GB" altLang="en-GB" sz="2000" i="0" dirty="0">
                <a:solidFill>
                  <a:schemeClr val="tx1"/>
                </a:solidFill>
              </a:rPr>
              <a:t>://</a:t>
            </a:r>
            <a:r>
              <a:rPr lang="en-GB" altLang="en-GB" sz="2000" i="0" dirty="0" smtClean="0">
                <a:solidFill>
                  <a:schemeClr val="tx1"/>
                </a:solidFill>
              </a:rPr>
              <a:t>www.materials.ox.ac.uk/mic   </a:t>
            </a:r>
            <a:r>
              <a:rPr lang="en-GB" altLang="en-GB" sz="2000" i="0" dirty="0" smtClean="0">
                <a:solidFill>
                  <a:schemeClr val="accent2">
                    <a:lumMod val="75000"/>
                  </a:schemeClr>
                </a:solidFill>
              </a:rPr>
              <a:t>for details of </a:t>
            </a:r>
            <a:r>
              <a:rPr lang="en-GB" altLang="en-GB" sz="2000" i="0" dirty="0">
                <a:solidFill>
                  <a:schemeClr val="accent2">
                    <a:lumMod val="75000"/>
                  </a:schemeClr>
                </a:solidFill>
              </a:rPr>
              <a:t>facilities and how to gain access and training…</a:t>
            </a:r>
          </a:p>
          <a:p>
            <a:pPr>
              <a:spcBef>
                <a:spcPct val="0"/>
              </a:spcBef>
              <a:buClrTx/>
              <a:buSzTx/>
              <a:buFontTx/>
              <a:buNone/>
            </a:pPr>
            <a:endParaRPr lang="en-GB" altLang="en-GB" sz="2000" i="0" dirty="0">
              <a:solidFill>
                <a:schemeClr val="accent2">
                  <a:lumMod val="75000"/>
                </a:schemeClr>
              </a:solidFill>
            </a:endParaRPr>
          </a:p>
          <a:p>
            <a:pPr>
              <a:spcBef>
                <a:spcPct val="0"/>
              </a:spcBef>
              <a:buClrTx/>
              <a:buSzTx/>
              <a:buFontTx/>
              <a:buNone/>
            </a:pPr>
            <a:r>
              <a:rPr lang="en-GB" altLang="en-GB" sz="2000" i="0" dirty="0">
                <a:solidFill>
                  <a:schemeClr val="accent2">
                    <a:lumMod val="75000"/>
                  </a:schemeClr>
                </a:solidFill>
              </a:rPr>
              <a:t>See </a:t>
            </a:r>
            <a:r>
              <a:rPr lang="en-GB" altLang="en-GB" sz="2000" i="0" dirty="0">
                <a:solidFill>
                  <a:schemeClr val="tx1"/>
                </a:solidFill>
              </a:rPr>
              <a:t>http://begbrokenano.materials.ox.ac.uk </a:t>
            </a:r>
            <a:r>
              <a:rPr lang="en-GB" altLang="en-GB" sz="2000" i="0" dirty="0">
                <a:solidFill>
                  <a:schemeClr val="accent2">
                    <a:lumMod val="75000"/>
                  </a:schemeClr>
                </a:solidFill>
              </a:rPr>
              <a:t>for details of the extensive materials characterisation facilities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latin typeface="+mn-lt"/>
              </a:rPr>
              <a:t>DPhil Exam Criteria – 777 </a:t>
            </a:r>
            <a:r>
              <a:rPr lang="en-GB" sz="2800" dirty="0" smtClean="0">
                <a:latin typeface="+mn-lt"/>
              </a:rPr>
              <a:t>working days </a:t>
            </a:r>
            <a:r>
              <a:rPr lang="en-GB" sz="2800" dirty="0" smtClean="0">
                <a:latin typeface="+mn-lt"/>
              </a:rPr>
              <a:t>to achieve!</a:t>
            </a:r>
            <a:endParaRPr lang="en-GB" sz="2800" dirty="0">
              <a:latin typeface="+mn-lt"/>
            </a:endParaRPr>
          </a:p>
        </p:txBody>
      </p:sp>
      <p:sp>
        <p:nvSpPr>
          <p:cNvPr id="3" name="Content Placeholder 2"/>
          <p:cNvSpPr>
            <a:spLocks noGrp="1"/>
          </p:cNvSpPr>
          <p:nvPr>
            <p:ph idx="1"/>
          </p:nvPr>
        </p:nvSpPr>
        <p:spPr>
          <a:xfrm>
            <a:off x="762000" y="1268760"/>
            <a:ext cx="8382000" cy="4560540"/>
          </a:xfrm>
        </p:spPr>
        <p:txBody>
          <a:bodyPr/>
          <a:lstStyle/>
          <a:p>
            <a:r>
              <a:rPr lang="en-GB" sz="2400" dirty="0"/>
              <a:t>To possess a good general knowledge of your research discipline</a:t>
            </a:r>
          </a:p>
          <a:p>
            <a:pPr marL="0" indent="0">
              <a:buNone/>
            </a:pPr>
            <a:endParaRPr lang="en-GB" sz="2400" dirty="0" smtClean="0"/>
          </a:p>
          <a:p>
            <a:r>
              <a:rPr lang="en-GB" sz="2400" dirty="0" smtClean="0"/>
              <a:t>To have completed </a:t>
            </a:r>
            <a:r>
              <a:rPr lang="en-GB" sz="2400" dirty="0"/>
              <a:t>a </a:t>
            </a:r>
            <a:r>
              <a:rPr lang="en-GB" sz="2400" b="1" dirty="0"/>
              <a:t>significant and substantial piece of research</a:t>
            </a:r>
            <a:r>
              <a:rPr lang="en-GB" sz="2400" dirty="0"/>
              <a:t> of a kind which might reasonably be expected of a capable and diligent student after 3 or at most 4 years of full-time </a:t>
            </a:r>
            <a:r>
              <a:rPr lang="en-GB" sz="2400" dirty="0" smtClean="0"/>
              <a:t>study</a:t>
            </a:r>
          </a:p>
          <a:p>
            <a:pPr marL="0" indent="0">
              <a:buNone/>
            </a:pPr>
            <a:endParaRPr lang="en-GB" sz="2400" dirty="0" smtClean="0"/>
          </a:p>
          <a:p>
            <a:r>
              <a:rPr lang="en-GB" sz="2400" dirty="0" smtClean="0"/>
              <a:t>To submit a thesis that is presented in a lucid and scholarly manner</a:t>
            </a:r>
          </a:p>
          <a:p>
            <a:pPr marL="0" indent="0">
              <a:buNone/>
            </a:pPr>
            <a:endParaRPr lang="en-GB" dirty="0" smtClean="0"/>
          </a:p>
          <a:p>
            <a:endParaRPr lang="en-GB" dirty="0"/>
          </a:p>
          <a:p>
            <a:endParaRPr lang="en-GB" dirty="0"/>
          </a:p>
          <a:p>
            <a:endParaRPr lang="en-GB" dirty="0"/>
          </a:p>
        </p:txBody>
      </p:sp>
    </p:spTree>
    <p:extLst>
      <p:ext uri="{BB962C8B-B14F-4D97-AF65-F5344CB8AC3E}">
        <p14:creationId xmlns:p14="http://schemas.microsoft.com/office/powerpoint/2010/main" val="1520130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GB" altLang="en-US" sz="2400" b="1" smtClean="0">
                <a:latin typeface="Arial" panose="020B0604020202020204" pitchFamily="34" charset="0"/>
                <a:cs typeface="Arial" panose="020B0604020202020204" pitchFamily="34" charset="0"/>
              </a:rPr>
              <a:t>MPLSD GRAD SCHOOL TRAINING FRAMEWORK</a:t>
            </a:r>
          </a:p>
        </p:txBody>
      </p:sp>
      <p:sp>
        <p:nvSpPr>
          <p:cNvPr id="14339" name="Content Placeholder 4"/>
          <p:cNvSpPr>
            <a:spLocks noGrp="1" noChangeAspect="1"/>
          </p:cNvSpPr>
          <p:nvPr>
            <p:ph idx="1"/>
          </p:nvPr>
        </p:nvSpPr>
        <p:spPr>
          <a:xfrm>
            <a:off x="4254500" y="2787650"/>
            <a:ext cx="1397000" cy="1397000"/>
          </a:xfrm>
        </p:spPr>
        <p:txBody>
          <a:bodyPr/>
          <a:lstStyle/>
          <a:p>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631873337"/>
              </p:ext>
            </p:extLst>
          </p:nvPr>
        </p:nvGraphicFramePr>
        <p:xfrm>
          <a:off x="488950" y="1349375"/>
          <a:ext cx="8567738" cy="4618640"/>
        </p:xfrm>
        <a:graphic>
          <a:graphicData uri="http://schemas.openxmlformats.org/drawingml/2006/table">
            <a:tbl>
              <a:tblPr firstRow="1" firstCol="1" bandRow="1">
                <a:tableStyleId>{5C22544A-7EE6-4342-B048-85BDC9FD1C3A}</a:tableStyleId>
              </a:tblPr>
              <a:tblGrid>
                <a:gridCol w="2179014">
                  <a:extLst>
                    <a:ext uri="{9D8B030D-6E8A-4147-A177-3AD203B41FA5}">
                      <a16:colId xmlns:a16="http://schemas.microsoft.com/office/drawing/2014/main" val="20000"/>
                    </a:ext>
                  </a:extLst>
                </a:gridCol>
                <a:gridCol w="1997642">
                  <a:extLst>
                    <a:ext uri="{9D8B030D-6E8A-4147-A177-3AD203B41FA5}">
                      <a16:colId xmlns:a16="http://schemas.microsoft.com/office/drawing/2014/main" val="20001"/>
                    </a:ext>
                  </a:extLst>
                </a:gridCol>
                <a:gridCol w="2252750">
                  <a:extLst>
                    <a:ext uri="{9D8B030D-6E8A-4147-A177-3AD203B41FA5}">
                      <a16:colId xmlns:a16="http://schemas.microsoft.com/office/drawing/2014/main" val="20002"/>
                    </a:ext>
                  </a:extLst>
                </a:gridCol>
                <a:gridCol w="2138332">
                  <a:extLst>
                    <a:ext uri="{9D8B030D-6E8A-4147-A177-3AD203B41FA5}">
                      <a16:colId xmlns:a16="http://schemas.microsoft.com/office/drawing/2014/main" val="20003"/>
                    </a:ext>
                  </a:extLst>
                </a:gridCol>
              </a:tblGrid>
              <a:tr h="1345265">
                <a:tc>
                  <a:txBody>
                    <a:bodyPr/>
                    <a:lstStyle/>
                    <a:p>
                      <a:pPr algn="just">
                        <a:lnSpc>
                          <a:spcPct val="150000"/>
                        </a:lnSpc>
                        <a:spcAft>
                          <a:spcPts val="0"/>
                        </a:spcAft>
                      </a:pPr>
                      <a:r>
                        <a:rPr lang="en-GB" sz="1100" dirty="0">
                          <a:effectLst/>
                        </a:rPr>
                        <a:t> </a:t>
                      </a:r>
                    </a:p>
                    <a:p>
                      <a:pPr algn="just">
                        <a:lnSpc>
                          <a:spcPct val="150000"/>
                        </a:lnSpc>
                        <a:spcAft>
                          <a:spcPts val="0"/>
                        </a:spcAft>
                      </a:pPr>
                      <a:r>
                        <a:rPr lang="en-GB" sz="1100" dirty="0" smtClean="0">
                          <a:effectLst/>
                        </a:rPr>
                        <a:t>                        </a:t>
                      </a:r>
                      <a:r>
                        <a:rPr lang="en-GB" sz="1100" dirty="0">
                          <a:effectLst/>
                        </a:rPr>
                        <a:t>Phase                               </a:t>
                      </a:r>
                    </a:p>
                    <a:p>
                      <a:pPr algn="just">
                        <a:lnSpc>
                          <a:spcPct val="150000"/>
                        </a:lnSpc>
                        <a:spcAft>
                          <a:spcPts val="0"/>
                        </a:spcAft>
                      </a:pPr>
                      <a:r>
                        <a:rPr lang="en-GB" sz="1100" dirty="0">
                          <a:effectLst/>
                        </a:rPr>
                        <a:t>Category</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Foundations Phase</a:t>
                      </a:r>
                      <a:endParaRPr lang="en-GB" sz="1100">
                        <a:effectLst/>
                      </a:endParaRPr>
                    </a:p>
                    <a:p>
                      <a:pPr algn="just">
                        <a:lnSpc>
                          <a:spcPct val="150000"/>
                        </a:lnSpc>
                        <a:spcAft>
                          <a:spcPts val="0"/>
                        </a:spcAft>
                      </a:pPr>
                      <a:r>
                        <a:rPr lang="en-GB" sz="1000">
                          <a:effectLst/>
                        </a:rPr>
                        <a:t>(0-12 months)</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Intensive Research Phase </a:t>
                      </a:r>
                      <a:endParaRPr lang="en-GB" sz="1100">
                        <a:effectLst/>
                      </a:endParaRPr>
                    </a:p>
                    <a:p>
                      <a:pPr algn="just">
                        <a:lnSpc>
                          <a:spcPct val="150000"/>
                        </a:lnSpc>
                        <a:spcAft>
                          <a:spcPts val="0"/>
                        </a:spcAft>
                      </a:pPr>
                      <a:r>
                        <a:rPr lang="en-GB" sz="1000">
                          <a:effectLst/>
                        </a:rPr>
                        <a:t>(12-30 months)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Completion Phase </a:t>
                      </a:r>
                      <a:endParaRPr lang="en-GB" sz="1100">
                        <a:effectLst/>
                      </a:endParaRPr>
                    </a:p>
                    <a:p>
                      <a:pPr algn="just">
                        <a:lnSpc>
                          <a:spcPct val="150000"/>
                        </a:lnSpc>
                        <a:spcAft>
                          <a:spcPts val="0"/>
                        </a:spcAft>
                      </a:pPr>
                      <a:r>
                        <a:rPr lang="en-GB" sz="1000">
                          <a:effectLst/>
                        </a:rPr>
                        <a:t>(24+ months)</a:t>
                      </a:r>
                      <a:endParaRPr lang="en-GB" sz="1100">
                        <a:effectLst/>
                        <a:latin typeface="Arial"/>
                        <a:ea typeface="Times New Roman"/>
                      </a:endParaRPr>
                    </a:p>
                  </a:txBody>
                  <a:tcPr marL="68570" marR="68570" marT="0" marB="0"/>
                </a:tc>
                <a:extLst>
                  <a:ext uri="{0D108BD9-81ED-4DB2-BD59-A6C34878D82A}">
                    <a16:rowId xmlns:a16="http://schemas.microsoft.com/office/drawing/2014/main" val="10000"/>
                  </a:ext>
                </a:extLst>
              </a:tr>
              <a:tr h="1222928">
                <a:tc>
                  <a:txBody>
                    <a:bodyPr/>
                    <a:lstStyle/>
                    <a:p>
                      <a:pPr algn="just">
                        <a:lnSpc>
                          <a:spcPct val="150000"/>
                        </a:lnSpc>
                        <a:spcAft>
                          <a:spcPts val="0"/>
                        </a:spcAft>
                      </a:pPr>
                      <a:r>
                        <a:rPr lang="en-GB" sz="1000">
                          <a:effectLst/>
                        </a:rPr>
                        <a:t> </a:t>
                      </a:r>
                      <a:endParaRPr lang="en-GB" sz="1100">
                        <a:effectLst/>
                      </a:endParaRPr>
                    </a:p>
                    <a:p>
                      <a:pPr algn="just">
                        <a:lnSpc>
                          <a:spcPct val="150000"/>
                        </a:lnSpc>
                        <a:spcAft>
                          <a:spcPts val="0"/>
                        </a:spcAft>
                      </a:pPr>
                      <a:r>
                        <a:rPr lang="en-GB" sz="1000">
                          <a:effectLst/>
                        </a:rPr>
                        <a:t>Transferable Career Skills</a:t>
                      </a:r>
                      <a:endParaRPr lang="en-GB" sz="1100">
                        <a:effectLst/>
                      </a:endParaRPr>
                    </a:p>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Project Management</a:t>
                      </a:r>
                      <a:endParaRPr lang="en-GB" sz="1100" dirty="0">
                        <a:effectLst/>
                      </a:endParaRPr>
                    </a:p>
                    <a:p>
                      <a:pPr algn="just">
                        <a:lnSpc>
                          <a:spcPct val="150000"/>
                        </a:lnSpc>
                        <a:spcAft>
                          <a:spcPts val="0"/>
                        </a:spcAft>
                      </a:pPr>
                      <a:r>
                        <a:rPr lang="en-GB" sz="1000" dirty="0">
                          <a:effectLst/>
                        </a:rPr>
                        <a:t>Career </a:t>
                      </a:r>
                      <a:r>
                        <a:rPr lang="en-GB" sz="1000" dirty="0" smtClean="0">
                          <a:effectLst/>
                        </a:rPr>
                        <a:t>Planning</a:t>
                      </a:r>
                    </a:p>
                    <a:p>
                      <a:pPr algn="just">
                        <a:lnSpc>
                          <a:spcPct val="150000"/>
                        </a:lnSpc>
                        <a:spcAft>
                          <a:spcPts val="0"/>
                        </a:spcAft>
                      </a:pPr>
                      <a:r>
                        <a:rPr lang="en-GB" sz="1000" dirty="0" smtClean="0">
                          <a:effectLst/>
                          <a:latin typeface="Arial"/>
                          <a:ea typeface="Times New Roman"/>
                        </a:rPr>
                        <a:t>TA for UG</a:t>
                      </a:r>
                      <a:r>
                        <a:rPr lang="en-GB" sz="1000" baseline="0" dirty="0" smtClean="0">
                          <a:effectLst/>
                          <a:latin typeface="Arial"/>
                          <a:ea typeface="Times New Roman"/>
                        </a:rPr>
                        <a:t> </a:t>
                      </a:r>
                      <a:r>
                        <a:rPr lang="en-GB" sz="1000" dirty="0" err="1" smtClean="0">
                          <a:effectLst/>
                          <a:latin typeface="Arial"/>
                          <a:ea typeface="Times New Roman"/>
                        </a:rPr>
                        <a:t>Practicals</a:t>
                      </a:r>
                      <a:r>
                        <a:rPr lang="en-GB" sz="1000" smtClean="0">
                          <a:effectLst/>
                          <a:latin typeface="Arial"/>
                          <a:ea typeface="Times New Roman"/>
                        </a:rPr>
                        <a:t>  - Training</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Research Talk</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extLst>
                  <a:ext uri="{0D108BD9-81ED-4DB2-BD59-A6C34878D82A}">
                    <a16:rowId xmlns:a16="http://schemas.microsoft.com/office/drawing/2014/main" val="10001"/>
                  </a:ext>
                </a:extLst>
              </a:tr>
              <a:tr h="907447">
                <a:tc>
                  <a:txBody>
                    <a:bodyPr/>
                    <a:lstStyle/>
                    <a:p>
                      <a:pPr algn="just">
                        <a:lnSpc>
                          <a:spcPct val="150000"/>
                        </a:lnSpc>
                        <a:spcAft>
                          <a:spcPts val="0"/>
                        </a:spcAft>
                      </a:pPr>
                      <a:r>
                        <a:rPr lang="en-GB" sz="1000">
                          <a:effectLst/>
                        </a:rPr>
                        <a:t> </a:t>
                      </a:r>
                      <a:endParaRPr lang="en-GB" sz="1100">
                        <a:effectLst/>
                      </a:endParaRPr>
                    </a:p>
                    <a:p>
                      <a:pPr algn="just">
                        <a:lnSpc>
                          <a:spcPct val="150000"/>
                        </a:lnSpc>
                        <a:spcAft>
                          <a:spcPts val="0"/>
                        </a:spcAft>
                      </a:pPr>
                      <a:r>
                        <a:rPr lang="en-GB" sz="1000">
                          <a:effectLst/>
                        </a:rPr>
                        <a:t>Research Skills</a:t>
                      </a:r>
                      <a:endParaRPr lang="en-GB" sz="1100">
                        <a:effectLst/>
                      </a:endParaRPr>
                    </a:p>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Safety Induction Talk</a:t>
                      </a:r>
                      <a:endParaRPr lang="en-GB" sz="1100" dirty="0">
                        <a:effectLst/>
                      </a:endParaRPr>
                    </a:p>
                    <a:p>
                      <a:pPr algn="just">
                        <a:lnSpc>
                          <a:spcPct val="150000"/>
                        </a:lnSpc>
                        <a:spcAft>
                          <a:spcPts val="0"/>
                        </a:spcAft>
                      </a:pPr>
                      <a:r>
                        <a:rPr lang="en-GB" sz="1000" dirty="0" smtClean="0">
                          <a:effectLst/>
                        </a:rPr>
                        <a:t>Colloquia</a:t>
                      </a:r>
                    </a:p>
                    <a:p>
                      <a:pPr algn="just">
                        <a:lnSpc>
                          <a:spcPct val="150000"/>
                        </a:lnSpc>
                        <a:spcAft>
                          <a:spcPts val="0"/>
                        </a:spcAft>
                      </a:pPr>
                      <a:r>
                        <a:rPr lang="en-GB" sz="1000" dirty="0" smtClean="0">
                          <a:effectLst/>
                          <a:latin typeface="Arial"/>
                          <a:ea typeface="Times New Roman"/>
                        </a:rPr>
                        <a:t>Brief</a:t>
                      </a:r>
                      <a:r>
                        <a:rPr lang="en-GB" sz="1000" baseline="0" dirty="0" smtClean="0">
                          <a:effectLst/>
                          <a:latin typeface="Arial"/>
                          <a:ea typeface="Times New Roman"/>
                        </a:rPr>
                        <a:t> presentation during</a:t>
                      </a:r>
                    </a:p>
                    <a:p>
                      <a:pPr algn="just">
                        <a:lnSpc>
                          <a:spcPct val="100000"/>
                        </a:lnSpc>
                        <a:spcAft>
                          <a:spcPts val="0"/>
                        </a:spcAft>
                      </a:pPr>
                      <a:r>
                        <a:rPr lang="en-GB" sz="1000" baseline="0" dirty="0" smtClean="0">
                          <a:effectLst/>
                          <a:latin typeface="Arial"/>
                          <a:ea typeface="Times New Roman"/>
                        </a:rPr>
                        <a:t>‘Transfer of Status’ interview</a:t>
                      </a:r>
                    </a:p>
                    <a:p>
                      <a:pPr algn="just">
                        <a:lnSpc>
                          <a:spcPct val="100000"/>
                        </a:lnSpc>
                        <a:spcAft>
                          <a:spcPts val="0"/>
                        </a:spcAft>
                      </a:pPr>
                      <a:endParaRPr lang="en-GB" sz="1000" baseline="0" dirty="0" smtClean="0">
                        <a:effectLst/>
                        <a:latin typeface="Arial"/>
                        <a:ea typeface="Times New Roman"/>
                      </a:endParaRPr>
                    </a:p>
                    <a:p>
                      <a:pPr algn="just">
                        <a:lnSpc>
                          <a:spcPct val="100000"/>
                        </a:lnSpc>
                        <a:spcAft>
                          <a:spcPts val="0"/>
                        </a:spcAft>
                      </a:pPr>
                      <a:r>
                        <a:rPr lang="en-GB" sz="1000" baseline="0" dirty="0" smtClean="0">
                          <a:effectLst/>
                          <a:latin typeface="Arial"/>
                          <a:ea typeface="Times New Roman"/>
                        </a:rPr>
                        <a:t>Research Integrity Training</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Poster </a:t>
                      </a:r>
                      <a:r>
                        <a:rPr lang="en-GB" sz="1000" dirty="0" smtClean="0">
                          <a:effectLst/>
                        </a:rPr>
                        <a:t>Presentation</a:t>
                      </a:r>
                    </a:p>
                    <a:p>
                      <a:pPr algn="just">
                        <a:lnSpc>
                          <a:spcPct val="150000"/>
                        </a:lnSpc>
                        <a:spcAft>
                          <a:spcPts val="0"/>
                        </a:spcAft>
                      </a:pPr>
                      <a:endParaRPr lang="en-GB" sz="1000" dirty="0" smtClean="0">
                        <a:effectLst/>
                        <a:latin typeface="Arial"/>
                        <a:ea typeface="Times New Roman"/>
                      </a:endParaRPr>
                    </a:p>
                    <a:p>
                      <a:pPr algn="just">
                        <a:lnSpc>
                          <a:spcPct val="150000"/>
                        </a:lnSpc>
                        <a:spcAft>
                          <a:spcPts val="0"/>
                        </a:spcAft>
                      </a:pPr>
                      <a:endParaRPr lang="en-GB" sz="1000" dirty="0" smtClean="0">
                        <a:effectLst/>
                        <a:latin typeface="Arial"/>
                        <a:ea typeface="Times New Roman"/>
                      </a:endParaRPr>
                    </a:p>
                    <a:p>
                      <a:pPr algn="just">
                        <a:lnSpc>
                          <a:spcPct val="150000"/>
                        </a:lnSpc>
                        <a:spcAft>
                          <a:spcPts val="0"/>
                        </a:spcAft>
                      </a:pPr>
                      <a:r>
                        <a:rPr lang="en-GB" sz="1000" dirty="0" smtClean="0">
                          <a:effectLst/>
                          <a:latin typeface="Arial"/>
                          <a:ea typeface="Times New Roman"/>
                        </a:rPr>
                        <a:t>‘Confirmation of Status’ interview</a:t>
                      </a:r>
                      <a:endParaRPr lang="en-GB" sz="1100" dirty="0">
                        <a:effectLst/>
                        <a:latin typeface="Arial"/>
                        <a:ea typeface="Times New Roman"/>
                      </a:endParaRPr>
                    </a:p>
                  </a:txBody>
                  <a:tcPr marL="68570" marR="68570" marT="0" marB="0"/>
                </a:tc>
                <a:extLst>
                  <a:ext uri="{0D108BD9-81ED-4DB2-BD59-A6C34878D82A}">
                    <a16:rowId xmlns:a16="http://schemas.microsoft.com/office/drawing/2014/main" val="10002"/>
                  </a:ext>
                </a:extLst>
              </a:tr>
              <a:tr h="907447">
                <a:tc>
                  <a:txBody>
                    <a:bodyPr/>
                    <a:lstStyle/>
                    <a:p>
                      <a:pPr algn="just">
                        <a:lnSpc>
                          <a:spcPct val="150000"/>
                        </a:lnSpc>
                        <a:spcAft>
                          <a:spcPts val="0"/>
                        </a:spcAft>
                      </a:pPr>
                      <a:r>
                        <a:rPr lang="en-GB" sz="1000">
                          <a:effectLst/>
                        </a:rPr>
                        <a:t> </a:t>
                      </a:r>
                      <a:endParaRPr lang="en-GB" sz="1100">
                        <a:effectLst/>
                      </a:endParaRPr>
                    </a:p>
                    <a:p>
                      <a:pPr algn="just">
                        <a:lnSpc>
                          <a:spcPct val="150000"/>
                        </a:lnSpc>
                        <a:spcAft>
                          <a:spcPts val="0"/>
                        </a:spcAft>
                      </a:pPr>
                      <a:r>
                        <a:rPr lang="en-GB" sz="1000">
                          <a:effectLst/>
                        </a:rPr>
                        <a:t>Academic Skills</a:t>
                      </a:r>
                      <a:endParaRPr lang="en-GB" sz="1100">
                        <a:effectLst/>
                      </a:endParaRPr>
                    </a:p>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Two assessed lecture </a:t>
                      </a:r>
                      <a:r>
                        <a:rPr lang="en-GB" sz="1000" dirty="0" smtClean="0">
                          <a:effectLst/>
                        </a:rPr>
                        <a:t>courses</a:t>
                      </a:r>
                    </a:p>
                    <a:p>
                      <a:pPr algn="just">
                        <a:lnSpc>
                          <a:spcPct val="150000"/>
                        </a:lnSpc>
                        <a:spcAft>
                          <a:spcPts val="0"/>
                        </a:spcAft>
                      </a:pPr>
                      <a:r>
                        <a:rPr lang="en-GB" sz="1000" dirty="0" smtClean="0">
                          <a:effectLst/>
                          <a:latin typeface="Arial"/>
                          <a:ea typeface="Times New Roman"/>
                        </a:rPr>
                        <a:t>Literature Review</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 </a:t>
                      </a:r>
                      <a:endParaRPr lang="en-GB" sz="1100" dirty="0">
                        <a:effectLst/>
                        <a:latin typeface="Arial"/>
                        <a:ea typeface="Times New Roman"/>
                      </a:endParaRPr>
                    </a:p>
                  </a:txBody>
                  <a:tcPr marL="68570" marR="68570" marT="0" marB="0"/>
                </a:tc>
                <a:extLst>
                  <a:ext uri="{0D108BD9-81ED-4DB2-BD59-A6C34878D82A}">
                    <a16:rowId xmlns:a16="http://schemas.microsoft.com/office/drawing/2014/main" val="10003"/>
                  </a:ext>
                </a:extLst>
              </a:tr>
            </a:tbl>
          </a:graphicData>
        </a:graphic>
      </p:graphicFrame>
      <p:cxnSp>
        <p:nvCxnSpPr>
          <p:cNvPr id="14367" name="Straight Arrow Connector 6"/>
          <p:cNvCxnSpPr>
            <a:cxnSpLocks noChangeShapeType="1"/>
          </p:cNvCxnSpPr>
          <p:nvPr/>
        </p:nvCxnSpPr>
        <p:spPr bwMode="auto">
          <a:xfrm>
            <a:off x="488950" y="1341438"/>
            <a:ext cx="2160588" cy="136683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8"/>
          <p:cNvSpPr>
            <a:spLocks noGrp="1" noChangeArrowheads="1"/>
          </p:cNvSpPr>
          <p:nvPr>
            <p:ph type="title"/>
          </p:nvPr>
        </p:nvSpPr>
        <p:spPr/>
        <p:txBody>
          <a:bodyPr/>
          <a:lstStyle/>
          <a:p>
            <a:r>
              <a:rPr lang="en-GB" altLang="en-GB" smtClean="0">
                <a:latin typeface="Helvetica" panose="020B0604020202020204" pitchFamily="34" charset="0"/>
              </a:rPr>
              <a:t>Your supervisor(s):</a:t>
            </a:r>
          </a:p>
        </p:txBody>
      </p:sp>
      <p:sp>
        <p:nvSpPr>
          <p:cNvPr id="10243" name="Rectangle 1029"/>
          <p:cNvSpPr>
            <a:spLocks noGrp="1" noChangeArrowheads="1"/>
          </p:cNvSpPr>
          <p:nvPr>
            <p:ph type="body" idx="1"/>
          </p:nvPr>
        </p:nvSpPr>
        <p:spPr/>
        <p:txBody>
          <a:bodyPr/>
          <a:lstStyle/>
          <a:p>
            <a:r>
              <a:rPr lang="en-GB" altLang="en-GB" dirty="0" smtClean="0"/>
              <a:t>What you should expect from them:</a:t>
            </a:r>
          </a:p>
          <a:p>
            <a:pPr lvl="1"/>
            <a:r>
              <a:rPr lang="en-GB" altLang="en-GB" dirty="0" smtClean="0"/>
              <a:t>help with planning your research programme</a:t>
            </a:r>
          </a:p>
          <a:p>
            <a:pPr lvl="1"/>
            <a:r>
              <a:rPr lang="en-GB" altLang="en-GB" dirty="0" smtClean="0"/>
              <a:t>skills audit (what training and teaching you need)</a:t>
            </a:r>
          </a:p>
          <a:p>
            <a:pPr lvl="1"/>
            <a:r>
              <a:rPr lang="en-GB" altLang="en-GB" dirty="0" smtClean="0"/>
              <a:t>regular discussions of your work and academic advice</a:t>
            </a:r>
          </a:p>
          <a:p>
            <a:pPr lvl="1"/>
            <a:r>
              <a:rPr lang="en-GB" altLang="en-GB" dirty="0" smtClean="0"/>
              <a:t>feedback on progress; </a:t>
            </a:r>
            <a:r>
              <a:rPr lang="en-GB" altLang="en-GB" dirty="0" smtClean="0">
                <a:solidFill>
                  <a:srgbClr val="FF0000"/>
                </a:solidFill>
              </a:rPr>
              <a:t>formal (</a:t>
            </a:r>
            <a:r>
              <a:rPr lang="en-GB" altLang="en-GB" sz="2000" dirty="0" smtClean="0">
                <a:solidFill>
                  <a:srgbClr val="FF0000"/>
                </a:solidFill>
              </a:rPr>
              <a:t>GSR &amp; GSO</a:t>
            </a:r>
            <a:r>
              <a:rPr lang="en-GB" altLang="en-GB" dirty="0" smtClean="0">
                <a:solidFill>
                  <a:srgbClr val="FF0000"/>
                </a:solidFill>
              </a:rPr>
              <a:t>)</a:t>
            </a:r>
            <a:r>
              <a:rPr lang="en-GB" altLang="en-GB" dirty="0" smtClean="0"/>
              <a:t> and informal</a:t>
            </a:r>
          </a:p>
          <a:p>
            <a:r>
              <a:rPr lang="en-GB" altLang="en-GB" dirty="0" smtClean="0"/>
              <a:t>What they should expect from you:</a:t>
            </a:r>
          </a:p>
          <a:p>
            <a:pPr lvl="1"/>
            <a:r>
              <a:rPr lang="en-GB" altLang="en-GB" dirty="0" smtClean="0"/>
              <a:t>conscientious working, according to their advice</a:t>
            </a:r>
          </a:p>
          <a:p>
            <a:pPr lvl="1"/>
            <a:r>
              <a:rPr lang="en-GB" altLang="en-GB" dirty="0" smtClean="0"/>
              <a:t>follow Departmental rules at all times (e.g. safety)</a:t>
            </a:r>
          </a:p>
          <a:p>
            <a:pPr lvl="1"/>
            <a:r>
              <a:rPr lang="en-GB" altLang="en-GB" dirty="0" smtClean="0"/>
              <a:t>keep them informed of problems in good time</a:t>
            </a:r>
          </a:p>
          <a:p>
            <a:pPr>
              <a:buFontTx/>
              <a:buNone/>
            </a:pPr>
            <a:r>
              <a:rPr lang="en-GB" altLang="en-GB" dirty="0" smtClean="0">
                <a:solidFill>
                  <a:srgbClr val="FF0000"/>
                </a:solidFill>
              </a:rPr>
              <a:t>It is important for </a:t>
            </a:r>
            <a:r>
              <a:rPr lang="en-GB" altLang="en-GB" b="1" dirty="0" smtClean="0">
                <a:solidFill>
                  <a:srgbClr val="FF0000"/>
                </a:solidFill>
              </a:rPr>
              <a:t>you</a:t>
            </a:r>
            <a:r>
              <a:rPr lang="en-GB" altLang="en-GB" dirty="0" smtClean="0">
                <a:solidFill>
                  <a:srgbClr val="FF0000"/>
                </a:solidFill>
              </a:rPr>
              <a:t> to arrange regular meetings</a:t>
            </a:r>
            <a:endParaRPr lang="en-GB" alt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algn="ctr"/>
            <a:r>
              <a:rPr lang="en-GB" altLang="en-GB" sz="3200" dirty="0" smtClean="0">
                <a:latin typeface="Helvetica" panose="020B0604020202020204" pitchFamily="34" charset="0"/>
              </a:rPr>
              <a:t>Project Management Arrangements             </a:t>
            </a:r>
            <a:r>
              <a:rPr lang="en-GB" altLang="en-GB" sz="2000" dirty="0" smtClean="0">
                <a:latin typeface="Helvetica" panose="020B0604020202020204" pitchFamily="34" charset="0"/>
              </a:rPr>
              <a:t>3.5y project ≡ 777 working days* to completion</a:t>
            </a:r>
            <a:br>
              <a:rPr lang="en-GB" altLang="en-GB" sz="2000" dirty="0" smtClean="0">
                <a:latin typeface="Helvetica" panose="020B0604020202020204" pitchFamily="34" charset="0"/>
              </a:rPr>
            </a:br>
            <a:endParaRPr lang="en-GB" altLang="en-GB" sz="2000" dirty="0" smtClean="0">
              <a:latin typeface="Helvetica" panose="020B0604020202020204" pitchFamily="34" charset="0"/>
            </a:endParaRPr>
          </a:p>
        </p:txBody>
      </p:sp>
      <p:sp>
        <p:nvSpPr>
          <p:cNvPr id="11267" name="Rectangle 5"/>
          <p:cNvSpPr>
            <a:spLocks noGrp="1" noChangeArrowheads="1"/>
          </p:cNvSpPr>
          <p:nvPr>
            <p:ph type="body" idx="1"/>
          </p:nvPr>
        </p:nvSpPr>
        <p:spPr>
          <a:xfrm>
            <a:off x="762000" y="1196752"/>
            <a:ext cx="8382000" cy="4632548"/>
          </a:xfrm>
        </p:spPr>
        <p:txBody>
          <a:bodyPr/>
          <a:lstStyle/>
          <a:p>
            <a:r>
              <a:rPr lang="en-GB" altLang="en-GB" dirty="0" smtClean="0"/>
              <a:t>Aim of the scheme:</a:t>
            </a:r>
          </a:p>
          <a:p>
            <a:pPr lvl="1"/>
            <a:r>
              <a:rPr lang="en-GB" altLang="en-GB" dirty="0" smtClean="0"/>
              <a:t>to allow you as the student to take responsibility for the successful outcome of your research project by assessing expectations and progress throughout duration of your course and flagging up any problems</a:t>
            </a:r>
          </a:p>
          <a:p>
            <a:r>
              <a:rPr lang="en-GB" altLang="en-GB" dirty="0" smtClean="0"/>
              <a:t>Structure of scheme:</a:t>
            </a:r>
          </a:p>
          <a:p>
            <a:pPr lvl="1"/>
            <a:r>
              <a:rPr lang="en-GB" altLang="en-GB" dirty="0" smtClean="0"/>
              <a:t>6-monthly forms assessing progress and future aims</a:t>
            </a:r>
          </a:p>
          <a:p>
            <a:pPr lvl="1"/>
            <a:r>
              <a:rPr lang="en-GB" altLang="en-GB" dirty="0" smtClean="0"/>
              <a:t>Gantt Chart to capture tasks, timeline, deadlines</a:t>
            </a:r>
          </a:p>
          <a:p>
            <a:pPr lvl="1"/>
            <a:r>
              <a:rPr lang="en-GB" altLang="en-GB" b="1" dirty="0" smtClean="0">
                <a:solidFill>
                  <a:srgbClr val="FF0000"/>
                </a:solidFill>
              </a:rPr>
              <a:t>student-led</a:t>
            </a:r>
            <a:r>
              <a:rPr lang="en-GB" altLang="en-GB" dirty="0" smtClean="0"/>
              <a:t>, in liaison with supervisor(s)</a:t>
            </a:r>
          </a:p>
          <a:p>
            <a:pPr lvl="1"/>
            <a:r>
              <a:rPr lang="en-GB" altLang="en-GB" dirty="0" smtClean="0"/>
              <a:t>For HT 2023 starters, PMF1 due in weeks 0-1 TT 2023</a:t>
            </a:r>
            <a:endParaRPr lang="en-GB" altLang="en-GB" dirty="0"/>
          </a:p>
          <a:p>
            <a:pPr lvl="0"/>
            <a:r>
              <a:rPr lang="en-GB" altLang="en-GB" sz="1800" dirty="0"/>
              <a:t>See </a:t>
            </a:r>
            <a:r>
              <a:rPr lang="en-GB" altLang="en-GB" sz="1800" dirty="0">
                <a:solidFill>
                  <a:schemeClr val="tx1"/>
                </a:solidFill>
              </a:rPr>
              <a:t>https://</a:t>
            </a:r>
            <a:r>
              <a:rPr lang="en-GB" altLang="en-GB" sz="1800" dirty="0" smtClean="0">
                <a:solidFill>
                  <a:schemeClr val="tx1"/>
                </a:solidFill>
              </a:rPr>
              <a:t>www.materials.ox.ac.uk/teaching/pg/pgprojectmanagement.html </a:t>
            </a:r>
          </a:p>
          <a:p>
            <a:pPr marL="0" lvl="0" indent="0">
              <a:buNone/>
            </a:pPr>
            <a:r>
              <a:rPr lang="en-GB" altLang="en-GB" sz="1800" dirty="0" smtClean="0"/>
              <a:t>            [*You should </a:t>
            </a:r>
            <a:r>
              <a:rPr lang="en-GB" altLang="en-GB" sz="1600" dirty="0"/>
              <a:t>a</a:t>
            </a:r>
            <a:r>
              <a:rPr lang="en-GB" altLang="en-GB" sz="1600" dirty="0" smtClean="0"/>
              <a:t>verage 40h </a:t>
            </a:r>
            <a:r>
              <a:rPr lang="en-GB" altLang="en-GB" sz="1800" dirty="0" smtClean="0"/>
              <a:t>focussed</a:t>
            </a:r>
            <a:r>
              <a:rPr lang="en-GB" altLang="en-GB" sz="1600" dirty="0" smtClean="0"/>
              <a:t> work per week (excluding holidays)]</a:t>
            </a:r>
            <a:endParaRPr lang="en-GB" altLang="en-GB" sz="1600" dirty="0" smtClean="0"/>
          </a:p>
          <a:p>
            <a:pPr marL="457200" lvl="1" indent="0">
              <a:buNone/>
            </a:pPr>
            <a:endParaRPr lang="en-GB" alt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b="1" dirty="0">
                <a:latin typeface="+mn-lt"/>
              </a:rPr>
              <a:t>Concise Timelines      </a:t>
            </a:r>
            <a:r>
              <a:rPr lang="en-GB" sz="1800" dirty="0">
                <a:solidFill>
                  <a:schemeClr val="tx1"/>
                </a:solidFill>
                <a:latin typeface="+mn-lt"/>
              </a:rPr>
              <a:t>https://www.materials.ox.ac.uk/teaching/pg/pgprojectmanagement.html</a:t>
            </a:r>
          </a:p>
        </p:txBody>
      </p:sp>
      <p:pic>
        <p:nvPicPr>
          <p:cNvPr id="4" name="Content Placeholder 3"/>
          <p:cNvPicPr>
            <a:picLocks noGrp="1" noChangeAspect="1"/>
          </p:cNvPicPr>
          <p:nvPr>
            <p:ph idx="1"/>
          </p:nvPr>
        </p:nvPicPr>
        <p:blipFill>
          <a:blip r:embed="rId2"/>
          <a:stretch>
            <a:fillRect/>
          </a:stretch>
        </p:blipFill>
        <p:spPr>
          <a:xfrm>
            <a:off x="2345525" y="1143000"/>
            <a:ext cx="5214949" cy="4686300"/>
          </a:xfrm>
          <a:prstGeom prst="rect">
            <a:avLst/>
          </a:prstGeom>
        </p:spPr>
      </p:pic>
    </p:spTree>
    <p:extLst>
      <p:ext uri="{BB962C8B-B14F-4D97-AF65-F5344CB8AC3E}">
        <p14:creationId xmlns:p14="http://schemas.microsoft.com/office/powerpoint/2010/main" val="3204073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ltLang="en-GB" dirty="0" smtClean="0">
                <a:latin typeface="Helvetica" panose="020B0604020202020204" pitchFamily="34" charset="0"/>
              </a:rPr>
              <a:t>Overview of the D.Phil. programme</a:t>
            </a:r>
          </a:p>
        </p:txBody>
      </p:sp>
      <p:sp>
        <p:nvSpPr>
          <p:cNvPr id="7171" name="Rectangle 3"/>
          <p:cNvSpPr>
            <a:spLocks noGrp="1" noChangeArrowheads="1"/>
          </p:cNvSpPr>
          <p:nvPr>
            <p:ph type="body" idx="1"/>
          </p:nvPr>
        </p:nvSpPr>
        <p:spPr>
          <a:xfrm>
            <a:off x="776288" y="1017588"/>
            <a:ext cx="8382000" cy="4932362"/>
          </a:xfrm>
        </p:spPr>
        <p:txBody>
          <a:bodyPr/>
          <a:lstStyle/>
          <a:p>
            <a:r>
              <a:rPr lang="en-GB" altLang="en-GB" sz="2400" dirty="0" smtClean="0"/>
              <a:t>First Year: Probationer Status</a:t>
            </a:r>
          </a:p>
          <a:p>
            <a:pPr lvl="1"/>
            <a:r>
              <a:rPr lang="en-GB" altLang="en-GB" sz="2000" dirty="0" smtClean="0"/>
              <a:t>begin research</a:t>
            </a:r>
          </a:p>
          <a:p>
            <a:pPr lvl="1"/>
            <a:r>
              <a:rPr lang="en-GB" altLang="en-GB" sz="2000" dirty="0" smtClean="0"/>
              <a:t>transferable ‘career skills’, research skills training, assessed academic courses, &amp; broadening elements</a:t>
            </a:r>
          </a:p>
          <a:p>
            <a:pPr lvl="1"/>
            <a:r>
              <a:rPr lang="en-GB" altLang="en-GB" sz="2000" dirty="0" smtClean="0"/>
              <a:t>informal meeting with Lead Assessor</a:t>
            </a:r>
          </a:p>
          <a:p>
            <a:pPr lvl="1"/>
            <a:r>
              <a:rPr lang="en-GB" altLang="en-GB" sz="2000" dirty="0" smtClean="0"/>
              <a:t>literature review</a:t>
            </a:r>
            <a:endParaRPr lang="en-GB" altLang="en-GB" sz="2400" dirty="0"/>
          </a:p>
          <a:p>
            <a:pPr lvl="1"/>
            <a:r>
              <a:rPr lang="en-GB" altLang="en-GB" sz="2000" dirty="0"/>
              <a:t>transfer of status exam</a:t>
            </a:r>
          </a:p>
          <a:p>
            <a:r>
              <a:rPr lang="en-GB" altLang="en-GB" sz="2400" dirty="0" smtClean="0"/>
              <a:t>Second Year</a:t>
            </a:r>
          </a:p>
          <a:p>
            <a:pPr lvl="1"/>
            <a:r>
              <a:rPr lang="en-GB" altLang="en-GB" sz="2000" dirty="0" smtClean="0"/>
              <a:t>main research year</a:t>
            </a:r>
          </a:p>
          <a:p>
            <a:pPr lvl="1"/>
            <a:r>
              <a:rPr lang="en-GB" altLang="en-GB" sz="2000" dirty="0" smtClean="0"/>
              <a:t>skills training, including research talk to Department</a:t>
            </a:r>
          </a:p>
          <a:p>
            <a:r>
              <a:rPr lang="en-GB" altLang="en-GB" sz="2400" dirty="0" smtClean="0"/>
              <a:t>Third Year (</a:t>
            </a:r>
            <a:r>
              <a:rPr lang="en-GB" altLang="en-GB" sz="1800" dirty="0" smtClean="0"/>
              <a:t>plus a further 6 or 12 months if funded for 3</a:t>
            </a:r>
            <a:r>
              <a:rPr lang="en-US" altLang="en-GB" sz="1800" dirty="0" smtClean="0"/>
              <a:t>½ or 4 years</a:t>
            </a:r>
            <a:r>
              <a:rPr lang="en-US" altLang="en-GB" sz="2400" dirty="0" smtClean="0"/>
              <a:t>)</a:t>
            </a:r>
          </a:p>
          <a:p>
            <a:pPr lvl="1"/>
            <a:r>
              <a:rPr lang="en-GB" altLang="en-GB" sz="2000" dirty="0"/>
              <a:t>c</a:t>
            </a:r>
            <a:r>
              <a:rPr lang="en-GB" altLang="en-GB" sz="2000" dirty="0" smtClean="0"/>
              <a:t>onfirmation of status exam</a:t>
            </a:r>
          </a:p>
          <a:p>
            <a:pPr lvl="1"/>
            <a:r>
              <a:rPr lang="en-GB" altLang="en-GB" sz="2000" dirty="0" smtClean="0"/>
              <a:t>completion of research and thesis submission</a:t>
            </a:r>
          </a:p>
          <a:p>
            <a:pPr lvl="1"/>
            <a:r>
              <a:rPr lang="en-GB" altLang="en-GB" sz="2000" dirty="0" smtClean="0"/>
              <a:t>skills training, including poster competition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altLang="en-US" smtClean="0"/>
              <a:t>Transfer of Status Examination</a:t>
            </a:r>
          </a:p>
        </p:txBody>
      </p:sp>
      <p:sp>
        <p:nvSpPr>
          <p:cNvPr id="3" name="Content Placeholder 2"/>
          <p:cNvSpPr>
            <a:spLocks noGrp="1"/>
          </p:cNvSpPr>
          <p:nvPr>
            <p:ph idx="1"/>
          </p:nvPr>
        </p:nvSpPr>
        <p:spPr/>
        <p:txBody>
          <a:bodyPr/>
          <a:lstStyle/>
          <a:p>
            <a:pPr>
              <a:defRPr/>
            </a:pPr>
            <a:endParaRPr lang="en-GB" altLang="en-GB" dirty="0"/>
          </a:p>
          <a:p>
            <a:pPr>
              <a:defRPr/>
            </a:pPr>
            <a:r>
              <a:rPr lang="en-GB" altLang="en-GB" dirty="0" smtClean="0"/>
              <a:t>Normally conducted during your twelfth month on course by two assessors [not your Supervisor(s), </a:t>
            </a:r>
            <a:r>
              <a:rPr lang="en-GB" altLang="en-GB" dirty="0" err="1" smtClean="0"/>
              <a:t>Dept</a:t>
            </a:r>
            <a:r>
              <a:rPr lang="en-GB" altLang="en-GB" dirty="0" smtClean="0"/>
              <a:t> Adviser or College Adviser]</a:t>
            </a:r>
          </a:p>
          <a:p>
            <a:pPr lvl="1">
              <a:lnSpc>
                <a:spcPct val="90000"/>
              </a:lnSpc>
              <a:defRPr/>
            </a:pPr>
            <a:endParaRPr lang="en-GB" altLang="en-GB" dirty="0" smtClean="0"/>
          </a:p>
          <a:p>
            <a:pPr>
              <a:defRPr/>
            </a:pPr>
            <a:r>
              <a:rPr lang="en-GB" dirty="0" smtClean="0"/>
              <a:t>Details provided in                                    </a:t>
            </a:r>
            <a:r>
              <a:rPr lang="en-GB" sz="3200" b="1" dirty="0" smtClean="0"/>
              <a:t>Materials Graduate Student </a:t>
            </a:r>
            <a:r>
              <a:rPr lang="en-GB" sz="3200" b="1" dirty="0"/>
              <a:t>Handbook </a:t>
            </a:r>
            <a:r>
              <a:rPr lang="en-GB" sz="2000" dirty="0">
                <a:solidFill>
                  <a:schemeClr val="tx1"/>
                </a:solidFill>
              </a:rPr>
              <a:t>https://www.materials.ox.ac.uk/teaching/pg/pghandbooks.html</a:t>
            </a:r>
          </a:p>
          <a:p>
            <a:pPr marL="0" indent="0">
              <a:buNone/>
              <a:defRPr/>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IMPORTANT </a:t>
            </a:r>
            <a:endParaRPr lang="en-GB" b="1" dirty="0"/>
          </a:p>
        </p:txBody>
      </p:sp>
      <p:sp>
        <p:nvSpPr>
          <p:cNvPr id="3" name="Content Placeholder 2"/>
          <p:cNvSpPr>
            <a:spLocks noGrp="1"/>
          </p:cNvSpPr>
          <p:nvPr>
            <p:ph idx="1"/>
          </p:nvPr>
        </p:nvSpPr>
        <p:spPr/>
        <p:txBody>
          <a:bodyPr/>
          <a:lstStyle/>
          <a:p>
            <a:pPr marL="0" indent="0" algn="ctr">
              <a:buNone/>
            </a:pPr>
            <a:endParaRPr lang="en-GB" dirty="0" smtClean="0"/>
          </a:p>
          <a:p>
            <a:pPr marL="0" indent="0" algn="ctr">
              <a:buNone/>
            </a:pPr>
            <a:r>
              <a:rPr lang="en-GB" sz="3200" b="1" dirty="0" smtClean="0"/>
              <a:t>Materials Graduate Student Handbook</a:t>
            </a:r>
          </a:p>
          <a:p>
            <a:pPr marL="0" indent="0" algn="ctr">
              <a:buNone/>
            </a:pPr>
            <a:r>
              <a:rPr lang="en-GB" sz="3200" dirty="0" smtClean="0">
                <a:solidFill>
                  <a:srgbClr val="FF0000"/>
                </a:solidFill>
              </a:rPr>
              <a:t>Please </a:t>
            </a:r>
            <a:r>
              <a:rPr lang="en-GB" sz="3200" dirty="0" smtClean="0">
                <a:solidFill>
                  <a:srgbClr val="FF0000"/>
                </a:solidFill>
              </a:rPr>
              <a:t>carefully read sections 1 to </a:t>
            </a:r>
            <a:r>
              <a:rPr lang="en-GB" sz="3200" dirty="0" smtClean="0">
                <a:solidFill>
                  <a:srgbClr val="FF0000"/>
                </a:solidFill>
              </a:rPr>
              <a:t>5</a:t>
            </a:r>
          </a:p>
          <a:p>
            <a:pPr marL="0" indent="0" algn="ctr">
              <a:buNone/>
            </a:pPr>
            <a:endParaRPr lang="en-GB" sz="3200" b="1" dirty="0"/>
          </a:p>
          <a:p>
            <a:pPr marL="0" indent="0" algn="ctr">
              <a:buNone/>
            </a:pPr>
            <a:r>
              <a:rPr lang="en-GB" sz="3200" b="1" dirty="0" smtClean="0"/>
              <a:t>Termly Lecture Lists</a:t>
            </a:r>
          </a:p>
          <a:p>
            <a:pPr marL="0" indent="0" algn="ctr">
              <a:buNone/>
            </a:pPr>
            <a:r>
              <a:rPr lang="en-GB" dirty="0" smtClean="0"/>
              <a:t>Please review when issued at the start of each term and enter in your calendar/diary the times of those lectures, workshops and other training you wish or are required to attend</a:t>
            </a:r>
            <a:endParaRPr lang="en-GB" dirty="0"/>
          </a:p>
        </p:txBody>
      </p:sp>
    </p:spTree>
    <p:extLst>
      <p:ext uri="{BB962C8B-B14F-4D97-AF65-F5344CB8AC3E}">
        <p14:creationId xmlns:p14="http://schemas.microsoft.com/office/powerpoint/2010/main" val="2561758084"/>
      </p:ext>
    </p:extLst>
  </p:cSld>
  <p:clrMapOvr>
    <a:masterClrMapping/>
  </p:clrMapOvr>
</p:sld>
</file>

<file path=ppt/theme/theme1.xml><?xml version="1.0" encoding="utf-8"?>
<a:theme xmlns:a="http://schemas.openxmlformats.org/drawingml/2006/main" name="IFES template">
  <a:themeElements>
    <a:clrScheme name="IFES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FES template">
      <a:majorFont>
        <a:latin typeface="Palatino"/>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Helvetica" charset="0"/>
          </a:defRPr>
        </a:defPPr>
      </a:lstStyle>
    </a:lnDef>
  </a:objectDefaults>
  <a:extraClrSchemeLst>
    <a:extraClrScheme>
      <a:clrScheme name="IFES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FES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FES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FES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FE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FE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FE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Alfred's PowerBook:Desktop Folder:IFES template</Template>
  <TotalTime>37400</TotalTime>
  <Words>986</Words>
  <Application>Microsoft Office PowerPoint</Application>
  <PresentationFormat>A4 Paper (210x297 mm)</PresentationFormat>
  <Paragraphs>162</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Helvetica</vt:lpstr>
      <vt:lpstr>Palatino</vt:lpstr>
      <vt:lpstr>Times</vt:lpstr>
      <vt:lpstr>Times New Roman</vt:lpstr>
      <vt:lpstr>IFES template</vt:lpstr>
      <vt:lpstr>Graduate Welcome Talk HT 2023</vt:lpstr>
      <vt:lpstr>DPhil Exam Criteria – 777 working days to achieve!</vt:lpstr>
      <vt:lpstr>MPLSD GRAD SCHOOL TRAINING FRAMEWORK</vt:lpstr>
      <vt:lpstr>Your supervisor(s):</vt:lpstr>
      <vt:lpstr>Project Management Arrangements             3.5y project ≡ 777 working days* to completion </vt:lpstr>
      <vt:lpstr>Concise Timelines      https://www.materials.ox.ac.uk/teaching/pg/pgprojectmanagement.html</vt:lpstr>
      <vt:lpstr>Overview of the D.Phil. programme</vt:lpstr>
      <vt:lpstr>Transfer of Status Examination</vt:lpstr>
      <vt:lpstr>IMPORTANT </vt:lpstr>
      <vt:lpstr>PGR Support Structure</vt:lpstr>
      <vt:lpstr>MATERIALS SUPPORT STRUCTURE FOR PGR STUDENTS</vt:lpstr>
      <vt:lpstr>Supervision Team</vt:lpstr>
      <vt:lpstr>Supervision Team</vt:lpstr>
      <vt:lpstr>On-line Handbooks and guides</vt:lpstr>
      <vt:lpstr>Important Webpages</vt:lpstr>
      <vt:lpstr>Facilities</vt:lpstr>
    </vt:vector>
  </TitlesOfParts>
  <Company>Oxford University, Materials Department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Qs: true or false?</dc:title>
  <dc:creator>Alfred Cerezo</dc:creator>
  <cp:lastModifiedBy>Adrian Taylor</cp:lastModifiedBy>
  <cp:revision>376</cp:revision>
  <cp:lastPrinted>2023-02-16T08:05:50Z</cp:lastPrinted>
  <dcterms:created xsi:type="dcterms:W3CDTF">2000-09-10T08:17:58Z</dcterms:created>
  <dcterms:modified xsi:type="dcterms:W3CDTF">2023-02-16T08:06:15Z</dcterms:modified>
</cp:coreProperties>
</file>